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notesMasterIdLst>
    <p:notesMasterId r:id="rId52"/>
  </p:notesMasterIdLst>
  <p:handoutMasterIdLst>
    <p:handoutMasterId r:id="rId53"/>
  </p:handoutMasterIdLst>
  <p:sldIdLst>
    <p:sldId id="362" r:id="rId2"/>
    <p:sldId id="265" r:id="rId3"/>
    <p:sldId id="299" r:id="rId4"/>
    <p:sldId id="302" r:id="rId5"/>
    <p:sldId id="289" r:id="rId6"/>
    <p:sldId id="313" r:id="rId7"/>
    <p:sldId id="315" r:id="rId8"/>
    <p:sldId id="320" r:id="rId9"/>
    <p:sldId id="330" r:id="rId10"/>
    <p:sldId id="328" r:id="rId11"/>
    <p:sldId id="332" r:id="rId12"/>
    <p:sldId id="358" r:id="rId13"/>
    <p:sldId id="314" r:id="rId14"/>
    <p:sldId id="329" r:id="rId15"/>
    <p:sldId id="336" r:id="rId16"/>
    <p:sldId id="363" r:id="rId17"/>
    <p:sldId id="351" r:id="rId18"/>
    <p:sldId id="352" r:id="rId19"/>
    <p:sldId id="359" r:id="rId20"/>
    <p:sldId id="326" r:id="rId21"/>
    <p:sldId id="361" r:id="rId22"/>
    <p:sldId id="306" r:id="rId23"/>
    <p:sldId id="354" r:id="rId24"/>
    <p:sldId id="355" r:id="rId25"/>
    <p:sldId id="333" r:id="rId26"/>
    <p:sldId id="353" r:id="rId27"/>
    <p:sldId id="334" r:id="rId28"/>
    <p:sldId id="356" r:id="rId29"/>
    <p:sldId id="360" r:id="rId30"/>
    <p:sldId id="337" r:id="rId31"/>
    <p:sldId id="303" r:id="rId32"/>
    <p:sldId id="338" r:id="rId33"/>
    <p:sldId id="339" r:id="rId34"/>
    <p:sldId id="316" r:id="rId35"/>
    <p:sldId id="340" r:id="rId36"/>
    <p:sldId id="290" r:id="rId37"/>
    <p:sldId id="307" r:id="rId38"/>
    <p:sldId id="309" r:id="rId39"/>
    <p:sldId id="319" r:id="rId40"/>
    <p:sldId id="324" r:id="rId41"/>
    <p:sldId id="312" r:id="rId42"/>
    <p:sldId id="318" r:id="rId43"/>
    <p:sldId id="342" r:id="rId44"/>
    <p:sldId id="341" r:id="rId45"/>
    <p:sldId id="317" r:id="rId46"/>
    <p:sldId id="344" r:id="rId47"/>
    <p:sldId id="323" r:id="rId48"/>
    <p:sldId id="345" r:id="rId49"/>
    <p:sldId id="346" r:id="rId50"/>
    <p:sldId id="349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6816" userDrawn="1">
          <p15:clr>
            <a:srgbClr val="A4A3A4"/>
          </p15:clr>
        </p15:guide>
        <p15:guide id="3" pos="816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93D81CF-94F2-401A-BA57-92F5A7B2D0C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5268" autoAdjust="0"/>
  </p:normalViewPr>
  <p:slideViewPr>
    <p:cSldViewPr>
      <p:cViewPr varScale="1">
        <p:scale>
          <a:sx n="114" d="100"/>
          <a:sy n="114" d="100"/>
        </p:scale>
        <p:origin x="110" y="168"/>
      </p:cViewPr>
      <p:guideLst>
        <p:guide pos="3840"/>
        <p:guide pos="6816"/>
        <p:guide pos="816"/>
        <p:guide orient="horz" pos="2160"/>
      </p:guideLst>
    </p:cSldViewPr>
  </p:slideViewPr>
  <p:outlineViewPr>
    <p:cViewPr>
      <p:scale>
        <a:sx n="33" d="100"/>
        <a:sy n="33" d="100"/>
      </p:scale>
      <p:origin x="0" y="-58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99"/>
    </p:cViewPr>
  </p:sorterViewPr>
  <p:notesViewPr>
    <p:cSldViewPr>
      <p:cViewPr>
        <p:scale>
          <a:sx n="130" d="100"/>
          <a:sy n="130" d="100"/>
        </p:scale>
        <p:origin x="-14" y="-30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8BB50B-9128-4804-9E09-981FA1DAFC55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7598515-3F1B-470E-952B-11A46D57261E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/>
            <a:t>DAX</a:t>
          </a:r>
        </a:p>
      </dgm:t>
    </dgm:pt>
    <dgm:pt modelId="{84CCDFD5-9D42-4A97-A8C1-8E8DA2E1F744}" type="parTrans" cxnId="{586E528A-E786-4239-B34D-CA2D51B7CB78}">
      <dgm:prSet/>
      <dgm:spPr/>
      <dgm:t>
        <a:bodyPr/>
        <a:lstStyle/>
        <a:p>
          <a:endParaRPr lang="en-US"/>
        </a:p>
      </dgm:t>
    </dgm:pt>
    <dgm:pt modelId="{941C2664-F741-4830-89F7-A36D77F7F156}" type="sibTrans" cxnId="{586E528A-E786-4239-B34D-CA2D51B7CB78}">
      <dgm:prSet/>
      <dgm:spPr/>
      <dgm:t>
        <a:bodyPr/>
        <a:lstStyle/>
        <a:p>
          <a:endParaRPr lang="en-US"/>
        </a:p>
      </dgm:t>
    </dgm:pt>
    <dgm:pt modelId="{710A9E75-92F8-4BD0-8125-3225979C97D2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/>
            <a:t>Model</a:t>
          </a:r>
        </a:p>
      </dgm:t>
    </dgm:pt>
    <dgm:pt modelId="{B00D83C5-2EA3-47A6-B761-9CD59307D810}" type="parTrans" cxnId="{F5F17DDB-F883-4D15-8465-8BDA1AD0FF6F}">
      <dgm:prSet/>
      <dgm:spPr/>
      <dgm:t>
        <a:bodyPr/>
        <a:lstStyle/>
        <a:p>
          <a:endParaRPr lang="en-US"/>
        </a:p>
      </dgm:t>
    </dgm:pt>
    <dgm:pt modelId="{146CEF04-ABFD-421D-9403-FDD490C4A988}" type="sibTrans" cxnId="{F5F17DDB-F883-4D15-8465-8BDA1AD0FF6F}">
      <dgm:prSet/>
      <dgm:spPr/>
      <dgm:t>
        <a:bodyPr/>
        <a:lstStyle/>
        <a:p>
          <a:endParaRPr lang="en-US"/>
        </a:p>
      </dgm:t>
    </dgm:pt>
    <dgm:pt modelId="{ADE10617-03D7-446C-83E9-1E59AF869E13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/>
            <a:t>Hardware</a:t>
          </a:r>
        </a:p>
      </dgm:t>
    </dgm:pt>
    <dgm:pt modelId="{B1705DAB-C484-48D8-BCCA-30350C51DF99}" type="parTrans" cxnId="{D706A846-C28D-468C-8F08-CDF141F61AD2}">
      <dgm:prSet/>
      <dgm:spPr/>
      <dgm:t>
        <a:bodyPr/>
        <a:lstStyle/>
        <a:p>
          <a:endParaRPr lang="en-US"/>
        </a:p>
      </dgm:t>
    </dgm:pt>
    <dgm:pt modelId="{9F6ADBAE-9A02-45A3-AFB3-D776013239CA}" type="sibTrans" cxnId="{D706A846-C28D-468C-8F08-CDF141F61AD2}">
      <dgm:prSet/>
      <dgm:spPr/>
      <dgm:t>
        <a:bodyPr/>
        <a:lstStyle/>
        <a:p>
          <a:endParaRPr lang="en-US"/>
        </a:p>
      </dgm:t>
    </dgm:pt>
    <dgm:pt modelId="{604EAC1C-A7B5-4F91-B575-ED4A9D5080AD}" type="pres">
      <dgm:prSet presAssocID="{3E8BB50B-9128-4804-9E09-981FA1DAFC55}" presName="Name0" presStyleCnt="0">
        <dgm:presLayoutVars>
          <dgm:dir/>
          <dgm:animLvl val="lvl"/>
          <dgm:resizeHandles val="exact"/>
        </dgm:presLayoutVars>
      </dgm:prSet>
      <dgm:spPr/>
    </dgm:pt>
    <dgm:pt modelId="{664EE1F1-D0C7-4AE3-ADF5-E0AD06A0146A}" type="pres">
      <dgm:prSet presAssocID="{E7598515-3F1B-470E-952B-11A46D57261E}" presName="Name8" presStyleCnt="0"/>
      <dgm:spPr/>
    </dgm:pt>
    <dgm:pt modelId="{64A7FBAF-B844-4847-A71A-F267B5679942}" type="pres">
      <dgm:prSet presAssocID="{E7598515-3F1B-470E-952B-11A46D57261E}" presName="level" presStyleLbl="node1" presStyleIdx="0" presStyleCnt="3">
        <dgm:presLayoutVars>
          <dgm:chMax val="1"/>
          <dgm:bulletEnabled val="1"/>
        </dgm:presLayoutVars>
      </dgm:prSet>
      <dgm:spPr/>
    </dgm:pt>
    <dgm:pt modelId="{E2E2EA76-1182-4072-B4DA-D62C64B4EB24}" type="pres">
      <dgm:prSet presAssocID="{E7598515-3F1B-470E-952B-11A46D57261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029AD22-8782-425E-A471-64A14E2949E2}" type="pres">
      <dgm:prSet presAssocID="{710A9E75-92F8-4BD0-8125-3225979C97D2}" presName="Name8" presStyleCnt="0"/>
      <dgm:spPr/>
    </dgm:pt>
    <dgm:pt modelId="{A767F1F5-C463-4252-8846-2E501B3C2DBD}" type="pres">
      <dgm:prSet presAssocID="{710A9E75-92F8-4BD0-8125-3225979C97D2}" presName="level" presStyleLbl="node1" presStyleIdx="1" presStyleCnt="3">
        <dgm:presLayoutVars>
          <dgm:chMax val="1"/>
          <dgm:bulletEnabled val="1"/>
        </dgm:presLayoutVars>
      </dgm:prSet>
      <dgm:spPr/>
    </dgm:pt>
    <dgm:pt modelId="{6D68F370-D55E-48C5-B292-AF49ABBBCE4F}" type="pres">
      <dgm:prSet presAssocID="{710A9E75-92F8-4BD0-8125-3225979C97D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F343E06-C968-460C-A7E6-E13D46BE0887}" type="pres">
      <dgm:prSet presAssocID="{ADE10617-03D7-446C-83E9-1E59AF869E13}" presName="Name8" presStyleCnt="0"/>
      <dgm:spPr/>
    </dgm:pt>
    <dgm:pt modelId="{4B763DD0-61CA-4753-BE69-6D4622C1D0F8}" type="pres">
      <dgm:prSet presAssocID="{ADE10617-03D7-446C-83E9-1E59AF869E13}" presName="level" presStyleLbl="node1" presStyleIdx="2" presStyleCnt="3">
        <dgm:presLayoutVars>
          <dgm:chMax val="1"/>
          <dgm:bulletEnabled val="1"/>
        </dgm:presLayoutVars>
      </dgm:prSet>
      <dgm:spPr/>
    </dgm:pt>
    <dgm:pt modelId="{F7A5E232-DCE1-4140-8622-DD263BFC9B66}" type="pres">
      <dgm:prSet presAssocID="{ADE10617-03D7-446C-83E9-1E59AF869E1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318D6854-46DB-4B17-88AB-198DD42F6965}" type="presOf" srcId="{710A9E75-92F8-4BD0-8125-3225979C97D2}" destId="{6D68F370-D55E-48C5-B292-AF49ABBBCE4F}" srcOrd="1" destOrd="0" presId="urn:microsoft.com/office/officeart/2005/8/layout/pyramid1"/>
    <dgm:cxn modelId="{F5F17DDB-F883-4D15-8465-8BDA1AD0FF6F}" srcId="{3E8BB50B-9128-4804-9E09-981FA1DAFC55}" destId="{710A9E75-92F8-4BD0-8125-3225979C97D2}" srcOrd="1" destOrd="0" parTransId="{B00D83C5-2EA3-47A6-B761-9CD59307D810}" sibTransId="{146CEF04-ABFD-421D-9403-FDD490C4A988}"/>
    <dgm:cxn modelId="{586E528A-E786-4239-B34D-CA2D51B7CB78}" srcId="{3E8BB50B-9128-4804-9E09-981FA1DAFC55}" destId="{E7598515-3F1B-470E-952B-11A46D57261E}" srcOrd="0" destOrd="0" parTransId="{84CCDFD5-9D42-4A97-A8C1-8E8DA2E1F744}" sibTransId="{941C2664-F741-4830-89F7-A36D77F7F156}"/>
    <dgm:cxn modelId="{11CF64D0-4CA6-4EA4-90D0-AD7B1F350960}" type="presOf" srcId="{3E8BB50B-9128-4804-9E09-981FA1DAFC55}" destId="{604EAC1C-A7B5-4F91-B575-ED4A9D5080AD}" srcOrd="0" destOrd="0" presId="urn:microsoft.com/office/officeart/2005/8/layout/pyramid1"/>
    <dgm:cxn modelId="{D706A846-C28D-468C-8F08-CDF141F61AD2}" srcId="{3E8BB50B-9128-4804-9E09-981FA1DAFC55}" destId="{ADE10617-03D7-446C-83E9-1E59AF869E13}" srcOrd="2" destOrd="0" parTransId="{B1705DAB-C484-48D8-BCCA-30350C51DF99}" sibTransId="{9F6ADBAE-9A02-45A3-AFB3-D776013239CA}"/>
    <dgm:cxn modelId="{482BE9CF-259E-4BC5-A014-C67F8E629B2B}" type="presOf" srcId="{ADE10617-03D7-446C-83E9-1E59AF869E13}" destId="{4B763DD0-61CA-4753-BE69-6D4622C1D0F8}" srcOrd="0" destOrd="0" presId="urn:microsoft.com/office/officeart/2005/8/layout/pyramid1"/>
    <dgm:cxn modelId="{42110E03-6393-414D-939B-49899F3A1E84}" type="presOf" srcId="{E7598515-3F1B-470E-952B-11A46D57261E}" destId="{64A7FBAF-B844-4847-A71A-F267B5679942}" srcOrd="0" destOrd="0" presId="urn:microsoft.com/office/officeart/2005/8/layout/pyramid1"/>
    <dgm:cxn modelId="{7049E773-76BC-4717-8ED9-8EF4AE14526B}" type="presOf" srcId="{710A9E75-92F8-4BD0-8125-3225979C97D2}" destId="{A767F1F5-C463-4252-8846-2E501B3C2DBD}" srcOrd="0" destOrd="0" presId="urn:microsoft.com/office/officeart/2005/8/layout/pyramid1"/>
    <dgm:cxn modelId="{61771D5F-D80F-48EC-B805-8D8283F44B43}" type="presOf" srcId="{E7598515-3F1B-470E-952B-11A46D57261E}" destId="{E2E2EA76-1182-4072-B4DA-D62C64B4EB24}" srcOrd="1" destOrd="0" presId="urn:microsoft.com/office/officeart/2005/8/layout/pyramid1"/>
    <dgm:cxn modelId="{B9774D52-AE6A-4589-AF40-93675619600E}" type="presOf" srcId="{ADE10617-03D7-446C-83E9-1E59AF869E13}" destId="{F7A5E232-DCE1-4140-8622-DD263BFC9B66}" srcOrd="1" destOrd="0" presId="urn:microsoft.com/office/officeart/2005/8/layout/pyramid1"/>
    <dgm:cxn modelId="{E168B9BC-B0B4-4B87-8B55-1B35DD6F2421}" type="presParOf" srcId="{604EAC1C-A7B5-4F91-B575-ED4A9D5080AD}" destId="{664EE1F1-D0C7-4AE3-ADF5-E0AD06A0146A}" srcOrd="0" destOrd="0" presId="urn:microsoft.com/office/officeart/2005/8/layout/pyramid1"/>
    <dgm:cxn modelId="{30D7E8E0-A335-4A9A-9B38-EA991ABAF4A7}" type="presParOf" srcId="{664EE1F1-D0C7-4AE3-ADF5-E0AD06A0146A}" destId="{64A7FBAF-B844-4847-A71A-F267B5679942}" srcOrd="0" destOrd="0" presId="urn:microsoft.com/office/officeart/2005/8/layout/pyramid1"/>
    <dgm:cxn modelId="{12E070CE-B4DF-470C-8A25-97075767F332}" type="presParOf" srcId="{664EE1F1-D0C7-4AE3-ADF5-E0AD06A0146A}" destId="{E2E2EA76-1182-4072-B4DA-D62C64B4EB24}" srcOrd="1" destOrd="0" presId="urn:microsoft.com/office/officeart/2005/8/layout/pyramid1"/>
    <dgm:cxn modelId="{2FE88DAC-6A4F-4095-9998-0EF8D6A9254F}" type="presParOf" srcId="{604EAC1C-A7B5-4F91-B575-ED4A9D5080AD}" destId="{7029AD22-8782-425E-A471-64A14E2949E2}" srcOrd="1" destOrd="0" presId="urn:microsoft.com/office/officeart/2005/8/layout/pyramid1"/>
    <dgm:cxn modelId="{12FEFAC9-1270-4360-A6D0-8CBA06C04D3E}" type="presParOf" srcId="{7029AD22-8782-425E-A471-64A14E2949E2}" destId="{A767F1F5-C463-4252-8846-2E501B3C2DBD}" srcOrd="0" destOrd="0" presId="urn:microsoft.com/office/officeart/2005/8/layout/pyramid1"/>
    <dgm:cxn modelId="{524C288B-CD83-47C3-917D-1457CC442D46}" type="presParOf" srcId="{7029AD22-8782-425E-A471-64A14E2949E2}" destId="{6D68F370-D55E-48C5-B292-AF49ABBBCE4F}" srcOrd="1" destOrd="0" presId="urn:microsoft.com/office/officeart/2005/8/layout/pyramid1"/>
    <dgm:cxn modelId="{94F2D3CE-EE2F-494C-B4F3-54DD6B4E40BF}" type="presParOf" srcId="{604EAC1C-A7B5-4F91-B575-ED4A9D5080AD}" destId="{9F343E06-C968-460C-A7E6-E13D46BE0887}" srcOrd="2" destOrd="0" presId="urn:microsoft.com/office/officeart/2005/8/layout/pyramid1"/>
    <dgm:cxn modelId="{668A6B3E-BC70-4BDE-B75B-05AE17F9A758}" type="presParOf" srcId="{9F343E06-C968-460C-A7E6-E13D46BE0887}" destId="{4B763DD0-61CA-4753-BE69-6D4622C1D0F8}" srcOrd="0" destOrd="0" presId="urn:microsoft.com/office/officeart/2005/8/layout/pyramid1"/>
    <dgm:cxn modelId="{B9D6D725-2929-475D-9AB1-BD34F23C092D}" type="presParOf" srcId="{9F343E06-C968-460C-A7E6-E13D46BE0887}" destId="{F7A5E232-DCE1-4140-8622-DD263BFC9B6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A7FBAF-B844-4847-A71A-F267B5679942}">
      <dsp:nvSpPr>
        <dsp:cNvPr id="0" name=""/>
        <dsp:cNvSpPr/>
      </dsp:nvSpPr>
      <dsp:spPr>
        <a:xfrm>
          <a:off x="2709333" y="0"/>
          <a:ext cx="2709333" cy="1806222"/>
        </a:xfrm>
        <a:prstGeom prst="trapezoid">
          <a:avLst>
            <a:gd name="adj" fmla="val 75000"/>
          </a:avLst>
        </a:prstGeom>
        <a:solidFill>
          <a:srgbClr val="92D05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DAX</a:t>
          </a:r>
        </a:p>
      </dsp:txBody>
      <dsp:txXfrm>
        <a:off x="2709333" y="0"/>
        <a:ext cx="2709333" cy="1806222"/>
      </dsp:txXfrm>
    </dsp:sp>
    <dsp:sp modelId="{A767F1F5-C463-4252-8846-2E501B3C2DBD}">
      <dsp:nvSpPr>
        <dsp:cNvPr id="0" name=""/>
        <dsp:cNvSpPr/>
      </dsp:nvSpPr>
      <dsp:spPr>
        <a:xfrm>
          <a:off x="1354666" y="1806222"/>
          <a:ext cx="5418666" cy="1806222"/>
        </a:xfrm>
        <a:prstGeom prst="trapezoid">
          <a:avLst>
            <a:gd name="adj" fmla="val 75000"/>
          </a:avLst>
        </a:prstGeom>
        <a:solidFill>
          <a:srgbClr val="FFC00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Model</a:t>
          </a:r>
        </a:p>
      </dsp:txBody>
      <dsp:txXfrm>
        <a:off x="2302933" y="1806222"/>
        <a:ext cx="3522133" cy="1806222"/>
      </dsp:txXfrm>
    </dsp:sp>
    <dsp:sp modelId="{4B763DD0-61CA-4753-BE69-6D4622C1D0F8}">
      <dsp:nvSpPr>
        <dsp:cNvPr id="0" name=""/>
        <dsp:cNvSpPr/>
      </dsp:nvSpPr>
      <dsp:spPr>
        <a:xfrm>
          <a:off x="0" y="3612444"/>
          <a:ext cx="8128000" cy="1806222"/>
        </a:xfrm>
        <a:prstGeom prst="trapezoid">
          <a:avLst>
            <a:gd name="adj" fmla="val 75000"/>
          </a:avLst>
        </a:prstGeom>
        <a:solidFill>
          <a:srgbClr val="C00000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Hardware</a:t>
          </a:r>
        </a:p>
      </dsp:txBody>
      <dsp:txXfrm>
        <a:off x="1422399" y="3612444"/>
        <a:ext cx="5283200" cy="1806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12/10/2016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12/10/2016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826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3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1394" y="846666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2219" y="159870"/>
            <a:ext cx="6400800" cy="61906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530E79B-3BDE-4D29-8DBD-15C9F6399F71}" type="datetime1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08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BFBDE-F701-4497-8A9A-F959100D2B24}" type="datetime1">
              <a:rPr lang="en-US" smtClean="0"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16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D8347-0F75-42CF-9851-800569FF78B9}" type="datetime1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11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29A5B-10E4-45BC-ADE4-0775A58B4C07}" type="datetime1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405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E457-CA6D-4B22-87D1-3C7D63B19F6B}" type="datetime1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91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B85B-D9E3-484B-AF24-6F5DA4AB810A}" type="datetime1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395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8B84-AF97-4D1B-A8C0-4118E1535813}" type="datetime1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8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3DF4-17CC-40E4-844A-1ED06900C159}" type="datetime1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7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0BA5-9170-4085-9BCB-5DC5B93C684E}" type="datetime1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9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1376"/>
            <a:ext cx="8534400" cy="736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283" y="1066800"/>
            <a:ext cx="8534400" cy="3615267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2224C-EA9A-4EB3-86CD-FEF5A6B51C61}" type="datetime1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03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152400"/>
            <a:ext cx="8534401" cy="654424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C2A1-3489-49FF-B69A-EF78F124E27A}" type="datetime1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95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587" y="152400"/>
            <a:ext cx="8534400" cy="8889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5587" y="1179512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9509" y="1179513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415DFEF-CF42-425D-B6E9-CEEA6147CCEE}" type="datetime1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A0ECE5F2-81AA-4605-B028-6FBA391056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87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DC8F3-3F8A-4054-BBA8-EA634F7A4DB0}" type="datetime1">
              <a:rPr lang="en-US" smtClean="0"/>
              <a:t>12/10/2016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71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CC082-B812-4209-A446-B072714402A3}" type="datetime1">
              <a:rPr lang="en-US" smtClean="0"/>
              <a:t>12/10/2016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2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2FDE-4921-4960-94D6-3E894F145BB3}" type="datetime1">
              <a:rPr lang="en-US" smtClean="0"/>
              <a:t>12/10/2016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8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53252-B531-4A1D-8AD3-945DA3778795}" type="datetime1">
              <a:rPr lang="en-US" smtClean="0"/>
              <a:t>12/10/2016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75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C3536-84A6-4A49-9C9A-1DE456792400}" type="datetime1">
              <a:rPr lang="en-US" smtClean="0"/>
              <a:t>12/10/2016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5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42B3C7F-00E5-4CF7-9FB2-246F83B2C718}" type="datetime1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9436" y="5997574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A8D9AD5-F248-4919-864A-CFD76CC027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6886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773" r:id="rId15"/>
    <p:sldLayoutId id="2147483774" r:id="rId16"/>
    <p:sldLayoutId id="2147483775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png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f4P7O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bit.ly/2g7C4KB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hyperlink" Target="http://bit.ly/2gp42T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hyperlink" Target="http://bit.ly/2fX5Fb5" TargetMode="External"/><Relationship Id="rId5" Type="http://schemas.openxmlformats.org/officeDocument/2006/relationships/hyperlink" Target="http://bit.ly/2gpWLij" TargetMode="External"/><Relationship Id="rId4" Type="http://schemas.openxmlformats.org/officeDocument/2006/relationships/image" Target="../media/image30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gpWLij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4.bin"/><Relationship Id="rId4" Type="http://schemas.openxmlformats.org/officeDocument/2006/relationships/hyperlink" Target="http://bit.ly/2fX5Fb5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bit.ly/2fO3we9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ftdAbw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bit.ly/2fO3we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bit.ly/2gwx16k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nsightsquest.com/" TargetMode="External"/><Relationship Id="rId2" Type="http://schemas.openxmlformats.org/officeDocument/2006/relationships/hyperlink" Target="http://frontlineanalytics.net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hyperlink" Target="http://bit.ly/1O3YMj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g"/><Relationship Id="rId5" Type="http://schemas.openxmlformats.org/officeDocument/2006/relationships/image" Target="../media/image62.PNG"/><Relationship Id="rId4" Type="http://schemas.openxmlformats.org/officeDocument/2006/relationships/hyperlink" Target="http://bit.ly/1OcupT9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he465T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://bit.ly/2h7ZOji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61" y="950911"/>
            <a:ext cx="9705975" cy="538162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057400" y="30480"/>
            <a:ext cx="7239000" cy="745067"/>
          </a:xfrm>
        </p:spPr>
        <p:txBody>
          <a:bodyPr>
            <a:normAutofit/>
          </a:bodyPr>
          <a:lstStyle/>
          <a:p>
            <a:pPr algn="ctr"/>
            <a:r>
              <a:rPr lang="en-US" dirty="0" err="1">
                <a:cs typeface="Calibri" panose="020F0502020204030204" pitchFamily="34" charset="0"/>
              </a:rPr>
              <a:t>Sql</a:t>
            </a:r>
            <a:r>
              <a:rPr lang="en-US" dirty="0">
                <a:cs typeface="Calibri" panose="020F0502020204030204" pitchFamily="34" charset="0"/>
              </a:rPr>
              <a:t> Saturday 575 sponsors</a:t>
            </a:r>
          </a:p>
        </p:txBody>
      </p:sp>
    </p:spTree>
    <p:extLst>
      <p:ext uri="{BB962C8B-B14F-4D97-AF65-F5344CB8AC3E}">
        <p14:creationId xmlns:p14="http://schemas.microsoft.com/office/powerpoint/2010/main" val="292472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31376"/>
            <a:ext cx="11127469" cy="62670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tabular or multidimensional (2012-14)?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58455"/>
            <a:ext cx="11277600" cy="723228"/>
          </a:xfrm>
        </p:spPr>
        <p:txBody>
          <a:bodyPr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In general, SSAS Tabular 2012-2014 was limited to small to mid-sized projects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Significant effort and complexity required to work around performance and functionality limitations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Rectangle: Rounded Corners 9"/>
          <p:cNvSpPr/>
          <p:nvPr/>
        </p:nvSpPr>
        <p:spPr>
          <a:xfrm>
            <a:off x="304801" y="1286456"/>
            <a:ext cx="5577158" cy="538104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u="sng" dirty="0"/>
              <a:t>Reasons to</a:t>
            </a:r>
            <a:r>
              <a:rPr lang="en-US" b="1" dirty="0"/>
              <a:t> </a:t>
            </a:r>
            <a:r>
              <a:rPr lang="en-US" dirty="0"/>
              <a:t>Adopt Tabular 2012-14</a:t>
            </a:r>
          </a:p>
          <a:p>
            <a:pPr algn="ctr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Rapid, agile modeling relative to MOLAP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Easier to learn language (DAX vs MDX)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In-Memory, Columnar Performance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Migrate Self-Service Models to 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Align with MSBI Roadmap (Power BI)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Options to Mitigate Limitations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DAX for Many to Many Relationships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DAX for Role Playing; Semi-Additive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Affinitize</a:t>
            </a:r>
            <a:r>
              <a:rPr lang="en-US" sz="1600" dirty="0"/>
              <a:t> to single NUMA node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Add-Ins: BIDS Helper, DAX Studio, DAX Editor, OLAP Pivot Extensions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Model and DAX Design Tuning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6339839" y="1284977"/>
            <a:ext cx="5413248" cy="538581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u="sng" dirty="0"/>
              <a:t>Reasons to not</a:t>
            </a:r>
            <a:r>
              <a:rPr lang="en-US" dirty="0"/>
              <a:t> adopt Tabular 2012-14 </a:t>
            </a:r>
          </a:p>
          <a:p>
            <a:pPr algn="ctr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Scale: Need Multiple NUMA nodes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Experienced MOLAP BI professionals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International Users: Multiple languages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Complex Models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Many to Many Relationships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4-5+ Fact Tables, 15+ Dimensions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Multi-Column Relationships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Scoped Assignments, Unary Operator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Parent-Child Hierarchies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ROLAP Option for Real-time Access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Limited Manageability Options (XMLA)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Inefficient DAX Query Plans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Out-of-the-box Features; avoid add-ins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Display folders, </a:t>
            </a:r>
            <a:r>
              <a:rPr lang="en-US" sz="1600" dirty="0" err="1"/>
              <a:t>Drillthrough</a:t>
            </a:r>
            <a:r>
              <a:rPr lang="en-US" sz="1600" dirty="0"/>
              <a:t>, Actions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043207"/>
              </p:ext>
            </p:extLst>
          </p:nvPr>
        </p:nvGraphicFramePr>
        <p:xfrm>
          <a:off x="10908375" y="382829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" name="Document" showAsIcon="1" r:id="rId3" imgW="914400" imgH="771480" progId="Word.Document.12">
                  <p:embed/>
                </p:oleObj>
              </mc:Choice>
              <mc:Fallback>
                <p:oleObj name="Document" showAsIcon="1" r:id="rId3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08375" y="382829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254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065" y="15240"/>
            <a:ext cx="11127469" cy="60295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tabular or multidimensional (2016)?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0" name="Rectangle: Rounded Corners 9"/>
          <p:cNvSpPr/>
          <p:nvPr/>
        </p:nvSpPr>
        <p:spPr>
          <a:xfrm>
            <a:off x="304800" y="1137859"/>
            <a:ext cx="5562599" cy="564393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u="sng" dirty="0"/>
              <a:t>Reasons to</a:t>
            </a:r>
            <a:r>
              <a:rPr lang="en-US" b="1" dirty="0"/>
              <a:t> </a:t>
            </a:r>
            <a:r>
              <a:rPr lang="en-US" dirty="0"/>
              <a:t>Adopt Tabular 2016</a:t>
            </a:r>
          </a:p>
          <a:p>
            <a:pPr algn="ctr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Prior Reasons Still Valid: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Rapid, agile modeling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In-Memory, Columnar Performance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Align with MSBI Roadmap (Power BI)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Easier to learn language (DAX vs MDX)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Migrate Self-Service Models to Server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Scalability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NUMA Scheduler in SP1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Parallel Partition Processing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Improved DAX Query Engine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Support for Complex Models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Bi-Directional cross-filtering (M2M+)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Tabular Model Explorer, Display Folders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Viable Direct Query Option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DAX Functions (50+) and Variables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Translations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Cloud Deployment Option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Manageability: Object Model and TMSL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Rectangle: Rounded Corners 10"/>
          <p:cNvSpPr/>
          <p:nvPr/>
        </p:nvSpPr>
        <p:spPr>
          <a:xfrm>
            <a:off x="6400800" y="1137859"/>
            <a:ext cx="5639934" cy="564184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u="sng" dirty="0"/>
              <a:t>Reasons to not</a:t>
            </a:r>
            <a:r>
              <a:rPr lang="en-US" dirty="0"/>
              <a:t> adopt Tabular 2012-14 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Experienced MDX/MOLAP BI professionals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Complex Models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Multi-Column Relationships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Scoped Assignments, Unary Operator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Parent-Child Hierarchies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Out-of-the Box Features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Report Actions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Drillthrough</a:t>
            </a:r>
            <a:r>
              <a:rPr lang="en-US" dirty="0"/>
              <a:t> Behavior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4800" y="516414"/>
            <a:ext cx="11644494" cy="7232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SSAS Tabular 2016 is capable of meeting scale and complexity requirements for large enterprise deployments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Valid reasons remain to use Multidimensional; effective multidimensional models don’t need to be migrated  </a:t>
            </a:r>
          </a:p>
        </p:txBody>
      </p:sp>
    </p:spTree>
    <p:extLst>
      <p:ext uri="{BB962C8B-B14F-4D97-AF65-F5344CB8AC3E}">
        <p14:creationId xmlns:p14="http://schemas.microsoft.com/office/powerpoint/2010/main" val="115170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27709"/>
            <a:ext cx="85344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Upgrading to </a:t>
            </a:r>
            <a:r>
              <a:rPr lang="en-US" dirty="0" err="1"/>
              <a:t>ssas</a:t>
            </a:r>
            <a:r>
              <a:rPr lang="en-US" dirty="0"/>
              <a:t> Tabular 2016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803" y="537731"/>
            <a:ext cx="11125881" cy="533400"/>
          </a:xfrm>
        </p:spPr>
        <p:txBody>
          <a:bodyPr anchor="t"/>
          <a:lstStyle/>
          <a:p>
            <a:r>
              <a:rPr lang="en-US" dirty="0"/>
              <a:t>Several top features of Tabular 2016 are available out-of-the box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683477"/>
              </p:ext>
            </p:extLst>
          </p:nvPr>
        </p:nvGraphicFramePr>
        <p:xfrm>
          <a:off x="1738743" y="925919"/>
          <a:ext cx="8127999" cy="192024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5606729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87251612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050983000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r>
                        <a:rPr lang="en-US" dirty="0"/>
                        <a:t>NUMA Awareness (SP1)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Memory Allocation (SP1)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New DAX Functions and Variables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74565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In-Memory Mode Query Performance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Parallel Partition Processing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DBCC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23865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DirectQuery</a:t>
                      </a:r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Mode Performance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Extended Events GUI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r>
                        <a:rPr lang="en-US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DirectQuery</a:t>
                      </a:r>
                      <a:r>
                        <a:rPr lang="en-US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l" defTabSz="457200" rtl="0" eaLnBrk="1" latinLnBrk="0" hangingPunct="1"/>
                      <a:r>
                        <a:rPr lang="en-US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Data Sources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20822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030199"/>
              </p:ext>
            </p:extLst>
          </p:nvPr>
        </p:nvGraphicFramePr>
        <p:xfrm>
          <a:off x="3112559" y="3938325"/>
          <a:ext cx="8127999" cy="2337614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5606729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87251612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050983000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r>
                        <a:rPr lang="en-US" dirty="0"/>
                        <a:t>Bidirectional</a:t>
                      </a:r>
                      <a:r>
                        <a:rPr lang="en-US" baseline="0" dirty="0"/>
                        <a:t> Cross-filtering</a:t>
                      </a:r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Tabular Object Model (TOM)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Tabular Model Scripting Language (TMSL)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745656"/>
                  </a:ext>
                </a:extLst>
              </a:tr>
              <a:tr h="586029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Display Folders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Translations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Calculated</a:t>
                      </a:r>
                      <a:r>
                        <a:rPr lang="en-US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Tables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238659"/>
                  </a:ext>
                </a:extLst>
              </a:tr>
              <a:tr h="837185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Improved design</a:t>
                      </a:r>
                      <a:r>
                        <a:rPr lang="en-US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experience (SSDT)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Row Level Security</a:t>
                      </a:r>
                      <a:r>
                        <a:rPr lang="en-US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US" sz="1800" b="1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DirectQuery</a:t>
                      </a:r>
                      <a:r>
                        <a:rPr lang="en-US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Models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Calculated Columns in </a:t>
                      </a:r>
                      <a:r>
                        <a:rPr lang="en-US" sz="1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Direct</a:t>
                      </a:r>
                      <a:r>
                        <a:rPr lang="en-US" sz="1800" b="1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Query</a:t>
                      </a:r>
                      <a:r>
                        <a:rPr lang="en-US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Models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208229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173182" y="2823694"/>
            <a:ext cx="11887200" cy="121490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00"/>
              </a:spcBef>
              <a:spcAft>
                <a:spcPts val="400"/>
              </a:spcAft>
            </a:pPr>
            <a:r>
              <a:rPr lang="en-US" dirty="0"/>
              <a:t>Several other features depend on upgrading models to 1200 compatibility level</a:t>
            </a:r>
          </a:p>
          <a:p>
            <a:pPr lvl="1">
              <a:spcBef>
                <a:spcPts val="200"/>
              </a:spcBef>
              <a:spcAft>
                <a:spcPts val="400"/>
              </a:spcAft>
            </a:pPr>
            <a:r>
              <a:rPr lang="en-US" dirty="0"/>
              <a:t>This implies changes to refresh/processing scripts for the new object model</a:t>
            </a:r>
          </a:p>
          <a:p>
            <a:pPr lvl="1">
              <a:spcBef>
                <a:spcPts val="200"/>
              </a:spcBef>
              <a:spcAft>
                <a:spcPts val="400"/>
              </a:spcAft>
            </a:pPr>
            <a:r>
              <a:rPr lang="en-US" dirty="0"/>
              <a:t>Existing add-ins (e.g. BIDS Helper) not supported in new object model; 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636803"/>
              </p:ext>
            </p:extLst>
          </p:nvPr>
        </p:nvGraphicFramePr>
        <p:xfrm>
          <a:off x="10451282" y="1066513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8" name="Document" showAsIcon="1" r:id="rId3" imgW="914400" imgH="771480" progId="Word.Document.12">
                  <p:embed/>
                </p:oleObj>
              </mc:Choice>
              <mc:Fallback>
                <p:oleObj name="Document" showAsIcon="1" r:id="rId3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51282" y="1066513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2" y="3939783"/>
            <a:ext cx="2798618" cy="287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6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1377"/>
            <a:ext cx="8534400" cy="57822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Bi on your terms: SSAS Tabular in MSBI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6"/>
          <a:stretch/>
        </p:blipFill>
        <p:spPr>
          <a:xfrm>
            <a:off x="164123" y="2286000"/>
            <a:ext cx="11430000" cy="4495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33400"/>
            <a:ext cx="1188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Cloud or On-Premises Reporting and Visualization: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Power BI Desktop (.PBIX) is published to Power BI Service or SSRS (</a:t>
            </a:r>
            <a:r>
              <a:rPr lang="en-US" dirty="0" err="1"/>
              <a:t>vNext</a:t>
            </a:r>
            <a:r>
              <a:rPr lang="en-US" dirty="0"/>
              <a:t>) On-Premises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Corporate or Self-Service BI: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Corporate: SSAS Tabular as source for Excel, Power BI Desktop, Reporting Services, 3</a:t>
            </a:r>
            <a:r>
              <a:rPr lang="en-US" baseline="30000" dirty="0"/>
              <a:t>rd</a:t>
            </a:r>
            <a:r>
              <a:rPr lang="en-US" dirty="0"/>
              <a:t> Parties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Self-Service and Pilots: Modeling with Power BI Desktop or Power Pivot for Excel (Built-in Tabular)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Model in Power Pivot for Excel is imported to Power BI Desktop or SSAS Tabular</a:t>
            </a:r>
          </a:p>
        </p:txBody>
      </p:sp>
    </p:spTree>
    <p:extLst>
      <p:ext uri="{BB962C8B-B14F-4D97-AF65-F5344CB8AC3E}">
        <p14:creationId xmlns:p14="http://schemas.microsoft.com/office/powerpoint/2010/main" val="418280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0"/>
            <a:ext cx="8534400" cy="59182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Azure analysis Services Preview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" y="609609"/>
            <a:ext cx="5096256" cy="4038601"/>
          </a:xfrm>
        </p:spPr>
        <p:txBody>
          <a:bodyPr anchor="t">
            <a:normAutofit lnSpcReduction="10000"/>
          </a:bodyPr>
          <a:lstStyle/>
          <a:p>
            <a:r>
              <a:rPr lang="en-US" sz="1750" dirty="0"/>
              <a:t>Platform-as-a-service (PaaS)</a:t>
            </a:r>
          </a:p>
          <a:p>
            <a:r>
              <a:rPr lang="en-US" sz="1750" dirty="0"/>
              <a:t>SSAS Tabular Models Only Currently</a:t>
            </a:r>
          </a:p>
          <a:p>
            <a:pPr lvl="1"/>
            <a:r>
              <a:rPr lang="en-US" sz="1750" dirty="0"/>
              <a:t>Import and Direct Query</a:t>
            </a:r>
          </a:p>
          <a:p>
            <a:pPr lvl="1"/>
            <a:r>
              <a:rPr lang="en-US" sz="1750" dirty="0"/>
              <a:t>1200 Compatibility Level Only </a:t>
            </a:r>
          </a:p>
          <a:p>
            <a:r>
              <a:rPr lang="en-US" sz="1750" dirty="0"/>
              <a:t>Familiar Development &amp; Admin Tools</a:t>
            </a:r>
          </a:p>
          <a:p>
            <a:pPr lvl="1"/>
            <a:r>
              <a:rPr lang="en-US" sz="1750" dirty="0"/>
              <a:t>Azure Active Directory for Role Security</a:t>
            </a:r>
          </a:p>
          <a:p>
            <a:pPr lvl="1"/>
            <a:r>
              <a:rPr lang="en-US" sz="1750" dirty="0"/>
              <a:t>SSDT to Dev &amp; Deploy Model to Azure</a:t>
            </a:r>
          </a:p>
          <a:p>
            <a:pPr lvl="1"/>
            <a:r>
              <a:rPr lang="en-US" sz="1750" dirty="0"/>
              <a:t>SSMS and SQL Profiler to Manage</a:t>
            </a:r>
          </a:p>
          <a:p>
            <a:r>
              <a:rPr lang="en-US" sz="1750" dirty="0"/>
              <a:t>On-Premises or Cloud Data Sources</a:t>
            </a:r>
          </a:p>
          <a:p>
            <a:pPr lvl="1"/>
            <a:r>
              <a:rPr lang="en-US" sz="1750" dirty="0"/>
              <a:t>On-Premises Data Gateway</a:t>
            </a:r>
          </a:p>
          <a:p>
            <a:endParaRPr lang="en-US" sz="185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577495"/>
            <a:ext cx="44930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Preview Announcement: </a:t>
            </a:r>
            <a:r>
              <a:rPr lang="en-US" sz="1400" dirty="0">
                <a:solidFill>
                  <a:srgbClr val="00B0F0"/>
                </a:solidFill>
                <a:hlinkClick r:id="rId3"/>
              </a:rPr>
              <a:t>http://bit.ly/2f4P7Op</a:t>
            </a:r>
            <a:endParaRPr lang="en-US" sz="1400" dirty="0">
              <a:solidFill>
                <a:srgbClr val="00B0F0"/>
              </a:solidFill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6205728" y="567437"/>
            <a:ext cx="6019800" cy="403860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9" t="6054" r="3696" b="13603"/>
          <a:stretch/>
        </p:blipFill>
        <p:spPr>
          <a:xfrm>
            <a:off x="4878373" y="595383"/>
            <a:ext cx="7325819" cy="4147817"/>
          </a:xfrm>
          <a:prstGeom prst="rect">
            <a:avLst/>
          </a:prstGeom>
        </p:spPr>
      </p:pic>
      <p:sp>
        <p:nvSpPr>
          <p:cNvPr id="13" name="Rectangle: Rounded Corners 12"/>
          <p:cNvSpPr/>
          <p:nvPr/>
        </p:nvSpPr>
        <p:spPr>
          <a:xfrm>
            <a:off x="1752600" y="4771146"/>
            <a:ext cx="9144000" cy="185168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b="1" dirty="0"/>
              <a:t>Benefits of Azure Analysis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Avoid Managing and Maintaining BI Infrastructure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Elastic Scale: Match Resources to Demand (Available at GA, Not in Preview)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Pay for Use, Pause (pay nothing)/Resume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Speed of BI Delivery: New Instance Within Seconds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High Availability Built-In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Always use latest version of SSAS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8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1377"/>
            <a:ext cx="11355388" cy="730624"/>
          </a:xfrm>
        </p:spPr>
        <p:txBody>
          <a:bodyPr/>
          <a:lstStyle/>
          <a:p>
            <a:pPr algn="ctr"/>
            <a:r>
              <a:rPr lang="en-US" dirty="0"/>
              <a:t>Azure Analysis Services Use Cases &amp; Roadmap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888" y="749808"/>
            <a:ext cx="6458712" cy="3745992"/>
          </a:xfrm>
        </p:spPr>
        <p:txBody>
          <a:bodyPr anchor="t">
            <a:normAutofit fontScale="77500" lnSpcReduction="20000"/>
          </a:bodyPr>
          <a:lstStyle/>
          <a:p>
            <a:r>
              <a:rPr lang="en-US" dirty="0"/>
              <a:t>Predictable Workloads </a:t>
            </a:r>
          </a:p>
          <a:p>
            <a:pPr lvl="1"/>
            <a:r>
              <a:rPr lang="en-US" dirty="0"/>
              <a:t>Schedule High QPU for Peak Query Times</a:t>
            </a:r>
          </a:p>
          <a:p>
            <a:r>
              <a:rPr lang="en-US" dirty="0"/>
              <a:t>Cloud Data Sources</a:t>
            </a:r>
          </a:p>
          <a:p>
            <a:pPr lvl="1"/>
            <a:r>
              <a:rPr lang="en-US" dirty="0"/>
              <a:t>Azure SQL Database, SQL Data Warehouse</a:t>
            </a:r>
          </a:p>
          <a:p>
            <a:pPr lvl="1"/>
            <a:r>
              <a:rPr lang="en-US" dirty="0" err="1"/>
              <a:t>DirectQuery</a:t>
            </a:r>
            <a:r>
              <a:rPr lang="en-US" dirty="0"/>
              <a:t> to Cloud Source for Real-Time</a:t>
            </a:r>
          </a:p>
          <a:p>
            <a:r>
              <a:rPr lang="en-US" dirty="0"/>
              <a:t>Upsize Power BI Desktop Model</a:t>
            </a:r>
          </a:p>
          <a:p>
            <a:pPr lvl="1"/>
            <a:r>
              <a:rPr lang="en-US" dirty="0"/>
              <a:t>Add Partitions, Granular Refresh Control </a:t>
            </a:r>
          </a:p>
          <a:p>
            <a:r>
              <a:rPr lang="en-US" dirty="0"/>
              <a:t>Scale Up </a:t>
            </a:r>
          </a:p>
          <a:p>
            <a:pPr lvl="1"/>
            <a:r>
              <a:rPr lang="en-US" dirty="0"/>
              <a:t>Use Service Tiers Instead of Performance Tuning</a:t>
            </a:r>
          </a:p>
          <a:p>
            <a:r>
              <a:rPr lang="en-US" dirty="0"/>
              <a:t>New SSAS Features Available in Service First</a:t>
            </a:r>
          </a:p>
          <a:p>
            <a:r>
              <a:rPr lang="en-US" dirty="0"/>
              <a:t>Move Gateway Usage to Process Window</a:t>
            </a:r>
          </a:p>
          <a:p>
            <a:pPr lvl="1"/>
            <a:r>
              <a:rPr lang="en-US" dirty="0"/>
              <a:t>Avoid performance impact of gateway on query usage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" y="6513610"/>
            <a:ext cx="44930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Azure SSAS Product Page: </a:t>
            </a:r>
            <a:r>
              <a:rPr lang="en-US" sz="1400" dirty="0">
                <a:hlinkClick r:id="rId2"/>
              </a:rPr>
              <a:t>http://bit.ly/2g7C4KB</a:t>
            </a:r>
            <a:endParaRPr lang="en-US" sz="1400" dirty="0">
              <a:solidFill>
                <a:srgbClr val="00B0F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6892"/>
          <a:stretch/>
        </p:blipFill>
        <p:spPr>
          <a:xfrm>
            <a:off x="708596" y="4389476"/>
            <a:ext cx="9960840" cy="2130230"/>
          </a:xfrm>
          <a:prstGeom prst="rect">
            <a:avLst/>
          </a:prstGeom>
        </p:spPr>
      </p:pic>
      <p:sp>
        <p:nvSpPr>
          <p:cNvPr id="8" name="Rectangle: Rounded Corners 7"/>
          <p:cNvSpPr/>
          <p:nvPr/>
        </p:nvSpPr>
        <p:spPr>
          <a:xfrm>
            <a:off x="6477000" y="762000"/>
            <a:ext cx="5715000" cy="167639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GA and Future Enhancements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Automated Scale Up/Down, Pause (Started)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Backup &amp; Restore (Started)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Scale Out Azure AS Servers (Planned)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Migrate Power Pivot or PBI Desktop (Planned)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Geo Replication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6477000" y="2649382"/>
            <a:ext cx="5447506" cy="14478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Under Review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Multidimensional Models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Pricing Tiers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Unified Gateway for reuse by AS instances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15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0"/>
            <a:ext cx="8534400" cy="685800"/>
          </a:xfrm>
        </p:spPr>
        <p:txBody>
          <a:bodyPr/>
          <a:lstStyle/>
          <a:p>
            <a:pPr algn="ctr"/>
            <a:r>
              <a:rPr lang="en-US" dirty="0"/>
              <a:t>Azure Analysis Services Setup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94" y="710355"/>
            <a:ext cx="4660027" cy="3615267"/>
          </a:xfrm>
        </p:spPr>
        <p:txBody>
          <a:bodyPr anchor="t"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Azure – New – Intelligence &amp; Analytics (or search Marketplace)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Specify Settings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Deploy Tabular model from SSDT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Configure On-Premise Gateway if </a:t>
            </a:r>
            <a:r>
              <a:rPr lang="en-US" dirty="0" err="1"/>
              <a:t>on-premise</a:t>
            </a:r>
            <a:r>
              <a:rPr lang="en-US" dirty="0"/>
              <a:t> source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Connect from SSMS and Power BI Desktop like on-premises SSAS Instances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-4618" y="6354183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Create Azure Analysis Services: </a:t>
            </a:r>
            <a:r>
              <a:rPr lang="en-US" dirty="0">
                <a:hlinkClick r:id="rId2"/>
              </a:rPr>
              <a:t>http://bit.ly/2gp42Tx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71"/>
          <a:stretch/>
        </p:blipFill>
        <p:spPr>
          <a:xfrm>
            <a:off x="7946940" y="1439162"/>
            <a:ext cx="3935959" cy="21185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0"/>
          <a:stretch/>
        </p:blipFill>
        <p:spPr>
          <a:xfrm>
            <a:off x="5257800" y="702829"/>
            <a:ext cx="6625099" cy="6930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439162"/>
            <a:ext cx="2796782" cy="42675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1" t="30894" r="37191" b="2233"/>
          <a:stretch/>
        </p:blipFill>
        <p:spPr>
          <a:xfrm>
            <a:off x="7848361" y="3630156"/>
            <a:ext cx="3810000" cy="16002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038600"/>
            <a:ext cx="3583758" cy="208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9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52600" y="1"/>
            <a:ext cx="8534400" cy="685800"/>
          </a:xfrm>
        </p:spPr>
        <p:txBody>
          <a:bodyPr/>
          <a:lstStyle/>
          <a:p>
            <a:pPr algn="ctr"/>
            <a:r>
              <a:rPr lang="en-US" dirty="0"/>
              <a:t>enhanced </a:t>
            </a:r>
            <a:r>
              <a:rPr lang="en-US" dirty="0" err="1"/>
              <a:t>directquery</a:t>
            </a:r>
            <a:r>
              <a:rPr lang="en-US" dirty="0"/>
              <a:t> mode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599848"/>
            <a:ext cx="7239000" cy="6181952"/>
          </a:xfrm>
        </p:spPr>
        <p:txBody>
          <a:bodyPr anchor="t">
            <a:no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b="1" dirty="0"/>
              <a:t>Performance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Fewer and much more efficient SQL Queries generated</a:t>
            </a:r>
          </a:p>
          <a:p>
            <a:pPr lvl="2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 Benefits from ‘Super DAX’ – Redundant Join Elimination    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Partial Cache in SSAS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b="1" dirty="0"/>
              <a:t>New Data Sources Supported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Oracle, Teradata, APS, Azure Sources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b="1" dirty="0"/>
              <a:t>MDX and Client Tool Support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Excel, 3</a:t>
            </a:r>
            <a:r>
              <a:rPr lang="en-US" baseline="30000" dirty="0"/>
              <a:t>rd</a:t>
            </a:r>
            <a:r>
              <a:rPr lang="en-US" dirty="0"/>
              <a:t> Party Tools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b="1" dirty="0"/>
              <a:t>Full DAX function Support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Not all Functions Optimized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Create Row Level Security Roles (1200 CL Only)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Calculated Columns in Model (1200 CL Only)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Option to Configure Referential Integrity Property 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Ref Integrity = True: Inner Join SQL Queries 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Ref Integrity = False (Default): Outer Join SQL Queries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17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65" b="34905"/>
          <a:stretch/>
        </p:blipFill>
        <p:spPr>
          <a:xfrm>
            <a:off x="7518303" y="646683"/>
            <a:ext cx="3733800" cy="27823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921" y="3475835"/>
            <a:ext cx="5746812" cy="1988999"/>
          </a:xfrm>
          <a:prstGeom prst="rect">
            <a:avLst/>
          </a:prstGeom>
        </p:spPr>
      </p:pic>
      <p:sp>
        <p:nvSpPr>
          <p:cNvPr id="9" name="Arrow: Down 8"/>
          <p:cNvSpPr/>
          <p:nvPr/>
        </p:nvSpPr>
        <p:spPr>
          <a:xfrm>
            <a:off x="9232648" y="3688515"/>
            <a:ext cx="1100090" cy="104349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03" y="5558761"/>
            <a:ext cx="3869642" cy="113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3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5036" y="0"/>
            <a:ext cx="8534400" cy="60712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/>
              <a:t>DirectQuery</a:t>
            </a:r>
            <a:r>
              <a:rPr lang="en-US" dirty="0"/>
              <a:t> or in-memory?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1590282"/>
              </p:ext>
            </p:extLst>
          </p:nvPr>
        </p:nvGraphicFramePr>
        <p:xfrm>
          <a:off x="10895882" y="762000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8" name="Document" showAsIcon="1" r:id="rId3" imgW="914400" imgH="771480" progId="Word.Document.12">
                  <p:embed/>
                </p:oleObj>
              </mc:Choice>
              <mc:Fallback>
                <p:oleObj name="Document" showAsIcon="1" r:id="rId3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95882" y="762000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5166" y="498101"/>
            <a:ext cx="1093432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Choosing In-Memory (Default) vs </a:t>
            </a:r>
            <a:r>
              <a:rPr lang="en-US" dirty="0" err="1"/>
              <a:t>DirectQuery</a:t>
            </a:r>
            <a:r>
              <a:rPr lang="en-US" dirty="0"/>
              <a:t> mode depends on many factors and priorities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Benefits: Real time access to source, eliminate extra data layer and movement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Cost: Not as optimized for performance and analytics, more limited MDX client support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See attached paper and links below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" y="6211669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SSAS </a:t>
            </a:r>
            <a:r>
              <a:rPr lang="en-US" dirty="0" err="1"/>
              <a:t>DirectQuery</a:t>
            </a:r>
            <a:r>
              <a:rPr lang="en-US" dirty="0"/>
              <a:t> Mode: </a:t>
            </a:r>
            <a:r>
              <a:rPr lang="en-US" dirty="0">
                <a:hlinkClick r:id="rId5"/>
              </a:rPr>
              <a:t>http://bit.ly/2gpWLij</a:t>
            </a:r>
            <a:endParaRPr lang="en-US" dirty="0"/>
          </a:p>
          <a:p>
            <a:r>
              <a:rPr lang="en-US" dirty="0"/>
              <a:t>DAX Function Compatibility in </a:t>
            </a:r>
            <a:r>
              <a:rPr lang="en-US" dirty="0" err="1"/>
              <a:t>DirectQuery</a:t>
            </a:r>
            <a:r>
              <a:rPr lang="en-US" dirty="0"/>
              <a:t>: </a:t>
            </a:r>
            <a:r>
              <a:rPr lang="en-US" dirty="0">
                <a:hlinkClick r:id="rId6"/>
              </a:rPr>
              <a:t>http://bit.ly/2fX5Fb5</a:t>
            </a:r>
            <a:endParaRPr lang="en-US" dirty="0"/>
          </a:p>
        </p:txBody>
      </p:sp>
      <p:sp>
        <p:nvSpPr>
          <p:cNvPr id="9" name="Rectangle: Rounded Corners 8"/>
          <p:cNvSpPr/>
          <p:nvPr/>
        </p:nvSpPr>
        <p:spPr>
          <a:xfrm>
            <a:off x="234694" y="1607391"/>
            <a:ext cx="5632704" cy="241843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/>
              <a:t>In-Memory: Pros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Compressed, Columnar Data Store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Option to apply logic in data load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More Data Sources Supported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DB2, ODBC/OLE DB, Excel, Access, more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Option for multiple data sources per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Full DAX Functions and MDX Client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Calculated Tables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307847" y="4107552"/>
            <a:ext cx="5632704" cy="21336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/>
              <a:t>In-Memory: Cons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Hardware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Partition Design and Processing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Server Admin &amp; Monitoring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Version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Data Freshness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xVelocity</a:t>
            </a:r>
            <a:r>
              <a:rPr lang="en-US" dirty="0"/>
              <a:t> knowledge required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5988486" y="1586641"/>
            <a:ext cx="5632704" cy="2417562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 err="1"/>
              <a:t>DirectQuery</a:t>
            </a:r>
            <a:r>
              <a:rPr lang="en-US" b="1" dirty="0"/>
              <a:t>: Pros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Leverage relational data warehouse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Columnstore</a:t>
            </a:r>
            <a:r>
              <a:rPr lang="en-US" dirty="0"/>
              <a:t> Index, MPP Appliance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Data Freshness and Version Control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Latest transactions reflected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Avoid Overhead and Admin Costs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Security Options: Data Source or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Rectangle: Rounded Corners 11"/>
          <p:cNvSpPr/>
          <p:nvPr/>
        </p:nvSpPr>
        <p:spPr>
          <a:xfrm>
            <a:off x="6058706" y="4107552"/>
            <a:ext cx="5632704" cy="21336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 err="1"/>
              <a:t>DirectQuery</a:t>
            </a:r>
            <a:r>
              <a:rPr lang="en-US" b="1" dirty="0"/>
              <a:t>: Cons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Limited Data 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Single Data Source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One relational database per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Performance Dependent on Source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Some DAX functions not optimized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 Hierarchies not visible in Excel (MDX)</a:t>
            </a:r>
          </a:p>
        </p:txBody>
      </p:sp>
    </p:spTree>
    <p:extLst>
      <p:ext uri="{BB962C8B-B14F-4D97-AF65-F5344CB8AC3E}">
        <p14:creationId xmlns:p14="http://schemas.microsoft.com/office/powerpoint/2010/main" val="122048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"/>
            <a:ext cx="9372600" cy="59943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Top Import vs </a:t>
            </a:r>
            <a:r>
              <a:rPr lang="en-US" dirty="0" err="1"/>
              <a:t>Directquery</a:t>
            </a:r>
            <a:r>
              <a:rPr lang="en-US" dirty="0"/>
              <a:t>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18" y="528311"/>
            <a:ext cx="7424882" cy="5725164"/>
          </a:xfrm>
        </p:spPr>
        <p:txBody>
          <a:bodyPr anchor="t">
            <a:normAutofit fontScale="92500" lnSpcReduction="20000"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we have an optimized and supported data source?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err="1"/>
              <a:t>Columnstore</a:t>
            </a:r>
            <a:r>
              <a:rPr lang="en-US" dirty="0"/>
              <a:t> index, Analytics Platform System, Teradata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we have a usable data warehouse?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De-Normalized, Conformed dimensions; Star Schemas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Is significant additional logic applied at the cube or reporting layer?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we need or currently use non-optimized DAX Functions?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Many common DAX functions not optimized for </a:t>
            </a:r>
            <a:r>
              <a:rPr lang="en-US" dirty="0" err="1"/>
              <a:t>DirectQuery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See attached list of non-optimized functions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/>
              <a:t>	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How valuable is data freshness/update?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What is the refresh ‘lag’?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How will fresh data be used? </a:t>
            </a:r>
          </a:p>
          <a:p>
            <a:pPr marL="4572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How complex/costly is maintaining import mode?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Can this be improved (PowerShell, TMSL)?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Rectangle: Rounded Corners 4"/>
          <p:cNvSpPr/>
          <p:nvPr/>
        </p:nvSpPr>
        <p:spPr>
          <a:xfrm>
            <a:off x="7441933" y="565913"/>
            <a:ext cx="4648200" cy="587432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/>
              <a:t>Potential </a:t>
            </a:r>
            <a:r>
              <a:rPr lang="en-US" b="1" dirty="0" err="1"/>
              <a:t>DirectQuery</a:t>
            </a:r>
            <a:r>
              <a:rPr lang="en-US" b="1" dirty="0"/>
              <a:t> Use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Early Stage of BI Project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Get started quickly; POC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Data profiling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Operational Analytics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In-Memory, Columnar OLTP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‘Right now’ Decision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Disparate or Temporary Source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Not likely to be integrated to data warehouse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Alternative to LOB reporting and ad hoc queries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Primary Analytical Source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Leverage DW Investment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Replace import cubes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Drive version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6205555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</a:t>
            </a:r>
            <a:r>
              <a:rPr lang="en-US" dirty="0" err="1"/>
              <a:t>DirectQuery</a:t>
            </a:r>
            <a:r>
              <a:rPr lang="en-US" dirty="0"/>
              <a:t> Restrictions: </a:t>
            </a:r>
            <a:r>
              <a:rPr lang="en-US" dirty="0">
                <a:hlinkClick r:id="rId3"/>
              </a:rPr>
              <a:t>http://bit.ly/2gpWLij  </a:t>
            </a:r>
            <a:endParaRPr lang="en-US" dirty="0"/>
          </a:p>
          <a:p>
            <a:r>
              <a:rPr lang="en-US" dirty="0"/>
              <a:t>DAX Function Compatibility in </a:t>
            </a:r>
            <a:r>
              <a:rPr lang="en-US" dirty="0" err="1"/>
              <a:t>DirectQuery</a:t>
            </a:r>
            <a:r>
              <a:rPr lang="en-US" dirty="0"/>
              <a:t>: </a:t>
            </a:r>
            <a:r>
              <a:rPr lang="en-US" dirty="0">
                <a:hlinkClick r:id="rId4"/>
              </a:rPr>
              <a:t>http://bit.ly/2fX5Fb5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915928"/>
              </p:ext>
            </p:extLst>
          </p:nvPr>
        </p:nvGraphicFramePr>
        <p:xfrm>
          <a:off x="5600700" y="350307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Document" showAsIcon="1" r:id="rId5" imgW="914400" imgH="771480" progId="Word.Document.12">
                  <p:embed/>
                </p:oleObj>
              </mc:Choice>
              <mc:Fallback>
                <p:oleObj name="Document" showAsIcon="1" r:id="rId5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00700" y="350307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347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Ssas</a:t>
            </a:r>
            <a:r>
              <a:rPr lang="en-US" dirty="0"/>
              <a:t> tabular 2016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809502"/>
            <a:ext cx="6400800" cy="619063"/>
          </a:xfrm>
        </p:spPr>
        <p:txBody>
          <a:bodyPr/>
          <a:lstStyle/>
          <a:p>
            <a:r>
              <a:rPr lang="en-US" dirty="0"/>
              <a:t>Frontline Analytics | Brett Powell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12/10/2016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63502"/>
            <a:ext cx="8534400" cy="736599"/>
          </a:xfrm>
        </p:spPr>
        <p:txBody>
          <a:bodyPr/>
          <a:lstStyle/>
          <a:p>
            <a:r>
              <a:rPr lang="en-US" dirty="0"/>
              <a:t>Super </a:t>
            </a:r>
            <a:r>
              <a:rPr lang="en-US" dirty="0" err="1"/>
              <a:t>dax</a:t>
            </a:r>
            <a:r>
              <a:rPr lang="en-US" dirty="0"/>
              <a:t>: it’s just faster 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800101"/>
            <a:ext cx="11963400" cy="5600699"/>
          </a:xfrm>
        </p:spPr>
        <p:txBody>
          <a:bodyPr anchor="t">
            <a:normAutofit fontScale="92500"/>
          </a:bodyPr>
          <a:lstStyle/>
          <a:p>
            <a:r>
              <a:rPr lang="en-US" dirty="0"/>
              <a:t>SSAS Tabular 2016 will dramatically outperform prior versions out-of-the-box (</a:t>
            </a:r>
            <a:r>
              <a:rPr lang="en-US" dirty="0">
                <a:hlinkClick r:id="rId2"/>
              </a:rPr>
              <a:t>Super DAX Details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Enhancements applicable to Import and </a:t>
            </a:r>
            <a:r>
              <a:rPr lang="en-US" dirty="0" err="1"/>
              <a:t>DirectQuery</a:t>
            </a:r>
            <a:r>
              <a:rPr lang="en-US" dirty="0"/>
              <a:t> Modes</a:t>
            </a:r>
          </a:p>
          <a:p>
            <a:pPr lvl="1"/>
            <a:r>
              <a:rPr lang="en-US" dirty="0"/>
              <a:t>Power BI generates optimal queries; same query will generally require fewer storage engine scans</a:t>
            </a:r>
          </a:p>
          <a:p>
            <a:pPr lvl="1"/>
            <a:r>
              <a:rPr lang="en-US" dirty="0"/>
              <a:t>Implication: No model or query tuning needed to see performance benefit.</a:t>
            </a:r>
          </a:p>
          <a:p>
            <a:pPr lvl="2"/>
            <a:r>
              <a:rPr lang="en-US" dirty="0"/>
              <a:t>Note: Still value in sound modeling and query design, see sample results</a:t>
            </a:r>
          </a:p>
          <a:p>
            <a:r>
              <a:rPr lang="en-US" dirty="0">
                <a:solidFill>
                  <a:srgbClr val="FF0000"/>
                </a:solidFill>
              </a:rPr>
              <a:t>Measure Fusion</a:t>
            </a:r>
            <a:r>
              <a:rPr lang="en-US" dirty="0"/>
              <a:t>: Single storage engine query for many measures from same table </a:t>
            </a:r>
          </a:p>
          <a:p>
            <a:pPr lvl="1"/>
            <a:r>
              <a:rPr lang="en-US" dirty="0"/>
              <a:t>Implication: Safely use tooltip feature in Power BI; Multi-Measure DAX queries generally</a:t>
            </a:r>
          </a:p>
          <a:p>
            <a:r>
              <a:rPr lang="en-US" dirty="0">
                <a:solidFill>
                  <a:srgbClr val="FF0000"/>
                </a:solidFill>
              </a:rPr>
              <a:t>Strict Evaluation</a:t>
            </a:r>
            <a:r>
              <a:rPr lang="en-US" dirty="0"/>
              <a:t>: Only true branches </a:t>
            </a:r>
          </a:p>
          <a:p>
            <a:pPr lvl="1"/>
            <a:r>
              <a:rPr lang="en-US" dirty="0"/>
              <a:t>Implication: Safely use IF and SWITCH Only true condition results in storage engine queries</a:t>
            </a:r>
          </a:p>
          <a:p>
            <a:r>
              <a:rPr lang="en-US" dirty="0">
                <a:solidFill>
                  <a:srgbClr val="FF0000"/>
                </a:solidFill>
              </a:rPr>
              <a:t>Grouping Sets</a:t>
            </a:r>
            <a:r>
              <a:rPr lang="en-US" dirty="0"/>
              <a:t>: Single query at bottom level of grain is used to support higher level</a:t>
            </a:r>
          </a:p>
          <a:p>
            <a:pPr lvl="1"/>
            <a:r>
              <a:rPr lang="en-US" dirty="0"/>
              <a:t>Implication: Hierarchy-based queries are less expensive than prior versions</a:t>
            </a:r>
          </a:p>
          <a:p>
            <a:r>
              <a:rPr lang="en-US" dirty="0">
                <a:solidFill>
                  <a:srgbClr val="FF0000"/>
                </a:solidFill>
              </a:rPr>
              <a:t>Join Orders</a:t>
            </a:r>
            <a:r>
              <a:rPr lang="en-US" dirty="0"/>
              <a:t>: Evaluation uses most restrictive intermediate table first </a:t>
            </a:r>
          </a:p>
          <a:p>
            <a:pPr lvl="1"/>
            <a:r>
              <a:rPr lang="en-US" dirty="0"/>
              <a:t>Implication: Not necessary to re-factor query to drive optimal order of filtering </a:t>
            </a:r>
          </a:p>
          <a:p>
            <a:r>
              <a:rPr lang="en-US" dirty="0">
                <a:solidFill>
                  <a:srgbClr val="FF0000"/>
                </a:solidFill>
              </a:rPr>
              <a:t>Redundant Join Elimination</a:t>
            </a:r>
            <a:r>
              <a:rPr lang="en-US" dirty="0"/>
              <a:t>: Single storage engine query returns columns and measures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3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1954" y="10391"/>
            <a:ext cx="8990164" cy="53166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Performance improvement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35" y="507003"/>
            <a:ext cx="11811001" cy="1972541"/>
          </a:xfrm>
        </p:spPr>
        <p:txBody>
          <a:bodyPr anchor="t">
            <a:norm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Upgrading an existing 2012 Tabular model to 2016 resulted in a 50% reduction in duration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V1 2012 versus V2 2016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Modifying the Model resulted in dramatic improvement for 2012 and 2016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V2 re-design focused on column compression, segment elimination, and relationships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No further changes in model granularity or query, 1103 Compatibility (No bidirectional)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3334"/>
          <a:stretch/>
        </p:blipFill>
        <p:spPr>
          <a:xfrm>
            <a:off x="604625" y="2002062"/>
            <a:ext cx="8540431" cy="25184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75424" y="2039687"/>
            <a:ext cx="29880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Query #4 Fact Table was outside of scope of v2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V1 included DAX query optimizations.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See blog post: </a:t>
            </a:r>
            <a:r>
              <a:rPr lang="en-US" sz="1600" dirty="0">
                <a:hlinkClick r:id="rId3"/>
              </a:rPr>
              <a:t>http://bit.ly/2ftdAbw</a:t>
            </a:r>
            <a:endParaRPr lang="en-US" sz="1600" dirty="0"/>
          </a:p>
          <a:p>
            <a:pPr lvl="1"/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255"/>
          <a:stretch/>
        </p:blipFill>
        <p:spPr>
          <a:xfrm>
            <a:off x="2635839" y="5184577"/>
            <a:ext cx="1333333" cy="1555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000000-0008-0000-0200-000005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1157"/>
          <a:stretch/>
        </p:blipFill>
        <p:spPr>
          <a:xfrm>
            <a:off x="4280093" y="5184577"/>
            <a:ext cx="1355476" cy="15544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000000-0008-0000-0200-00001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7558"/>
          <a:stretch/>
        </p:blipFill>
        <p:spPr>
          <a:xfrm>
            <a:off x="5946490" y="5184577"/>
            <a:ext cx="1272971" cy="15544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98865" y="4866986"/>
            <a:ext cx="1207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V1 2012 Q1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71202" y="4876800"/>
            <a:ext cx="1207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V2 2012 Q1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46490" y="4866985"/>
            <a:ext cx="1207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V2 2016 Q1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491" y="4483198"/>
            <a:ext cx="1158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Takeaway: 2016 can significantly improve performance but model and query design still matters 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82582" y="5336626"/>
            <a:ext cx="3405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2016 generates fewer storage queries to return same result set   </a:t>
            </a:r>
          </a:p>
        </p:txBody>
      </p:sp>
    </p:spTree>
    <p:extLst>
      <p:ext uri="{BB962C8B-B14F-4D97-AF65-F5344CB8AC3E}">
        <p14:creationId xmlns:p14="http://schemas.microsoft.com/office/powerpoint/2010/main" val="257522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0"/>
            <a:ext cx="8534400" cy="73659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new </a:t>
            </a:r>
            <a:r>
              <a:rPr lang="en-US" dirty="0" err="1"/>
              <a:t>dax</a:t>
            </a:r>
            <a:r>
              <a:rPr lang="en-US" dirty="0"/>
              <a:t> functions and 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1"/>
            <a:ext cx="9982200" cy="5867398"/>
          </a:xfrm>
        </p:spPr>
        <p:txBody>
          <a:bodyPr anchor="t">
            <a:normAutofit fontScale="92500" lnSpcReduction="20000"/>
          </a:bodyPr>
          <a:lstStyle/>
          <a:p>
            <a:r>
              <a:rPr lang="en-US" dirty="0"/>
              <a:t>Exclusive to Power BI, </a:t>
            </a:r>
            <a:r>
              <a:rPr lang="en-US" dirty="0" err="1"/>
              <a:t>SSAS</a:t>
            </a:r>
            <a:r>
              <a:rPr lang="en-US" dirty="0"/>
              <a:t> Tabular 2016, and Excel 2016</a:t>
            </a:r>
          </a:p>
          <a:p>
            <a:pPr lvl="1"/>
            <a:r>
              <a:rPr lang="en-US" dirty="0"/>
              <a:t>Used by Power BI visuals to drive greater performance</a:t>
            </a:r>
          </a:p>
          <a:p>
            <a:pPr lvl="1"/>
            <a:r>
              <a:rPr lang="en-US" dirty="0"/>
              <a:t>See Demo (.DAX File)</a:t>
            </a:r>
          </a:p>
          <a:p>
            <a:r>
              <a:rPr lang="en-US" dirty="0"/>
              <a:t>VARIABLES</a:t>
            </a:r>
          </a:p>
          <a:p>
            <a:pPr lvl="1"/>
            <a:r>
              <a:rPr lang="en-US" dirty="0"/>
              <a:t>Store scalar value or table in a variable and reference in expression</a:t>
            </a:r>
          </a:p>
          <a:p>
            <a:pPr lvl="1"/>
            <a:r>
              <a:rPr lang="en-US" dirty="0"/>
              <a:t>Leverage single evaluation multiple times to improve performance</a:t>
            </a:r>
          </a:p>
          <a:p>
            <a:r>
              <a:rPr lang="en-US" dirty="0"/>
              <a:t>Set Based Functions: </a:t>
            </a:r>
          </a:p>
          <a:p>
            <a:pPr lvl="1"/>
            <a:r>
              <a:rPr lang="en-US" dirty="0"/>
              <a:t>INTERSECT, EXCEPT, UNION</a:t>
            </a:r>
          </a:p>
          <a:p>
            <a:r>
              <a:rPr lang="en-US" dirty="0"/>
              <a:t>Query Language: </a:t>
            </a:r>
          </a:p>
          <a:p>
            <a:pPr lvl="1"/>
            <a:r>
              <a:rPr lang="en-US" dirty="0"/>
              <a:t>SUMMARIZECOLUMNS</a:t>
            </a:r>
          </a:p>
          <a:p>
            <a:pPr lvl="1"/>
            <a:r>
              <a:rPr lang="en-US" dirty="0"/>
              <a:t>NATURALINNERJOIN, NATURALLEFTOUTERJOIN</a:t>
            </a:r>
          </a:p>
          <a:p>
            <a:r>
              <a:rPr lang="en-US" dirty="0"/>
              <a:t>DATEDIFF</a:t>
            </a:r>
          </a:p>
          <a:p>
            <a:r>
              <a:rPr lang="en-US" dirty="0"/>
              <a:t>ISEMPTY</a:t>
            </a:r>
          </a:p>
          <a:p>
            <a:r>
              <a:rPr lang="en-US" dirty="0"/>
              <a:t>New STATS Functions </a:t>
            </a:r>
          </a:p>
          <a:p>
            <a:r>
              <a:rPr lang="en-US" dirty="0"/>
              <a:t>New MATH Functions</a:t>
            </a:r>
          </a:p>
          <a:p>
            <a:r>
              <a:rPr lang="en-US" dirty="0"/>
              <a:t>New Functions: </a:t>
            </a:r>
            <a:r>
              <a:rPr lang="en-US" dirty="0">
                <a:hlinkClick r:id="rId2"/>
              </a:rPr>
              <a:t>http://bit.ly/2fO3we9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22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636" y="838200"/>
            <a:ext cx="2895600" cy="30812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704011"/>
            <a:ext cx="3329541" cy="13671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78188"/>
            <a:ext cx="7377561" cy="150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8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1376"/>
            <a:ext cx="11050588" cy="73659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Reporting services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480" y="609601"/>
            <a:ext cx="11657919" cy="1285986"/>
          </a:xfrm>
        </p:spPr>
        <p:txBody>
          <a:bodyPr anchor="t">
            <a:normAutofit fontScale="92500" lnSpcReduction="10000"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New DAX table functions and variables make SSRS integration more feasible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Reporting Services GUI still generates MDX queries; can pass DAX from DMX Editor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Can leverage enhanced parameters in SSRS 2016 with DAX variables in SSAS Tabular 2016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See sample datasets in demo and .DAX file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586" y="1948341"/>
            <a:ext cx="6536257" cy="46048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69" y="1930756"/>
            <a:ext cx="4795632" cy="473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5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1377"/>
            <a:ext cx="11279188" cy="60653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Bidirectional cross-filtering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99" y="556941"/>
            <a:ext cx="6709492" cy="4485207"/>
          </a:xfrm>
        </p:spPr>
        <p:txBody>
          <a:bodyPr anchor="t">
            <a:normAutofit/>
          </a:bodyPr>
          <a:lstStyle/>
          <a:p>
            <a:r>
              <a:rPr lang="en-US" dirty="0"/>
              <a:t>Bidirectional cross-filtering enables filter context to flow to both sides of a relationship</a:t>
            </a:r>
          </a:p>
          <a:p>
            <a:pPr lvl="1"/>
            <a:r>
              <a:rPr lang="en-US" dirty="0"/>
              <a:t>Removes complexity and performance penalty of DAX-based approach to Many-to-Many</a:t>
            </a:r>
          </a:p>
          <a:p>
            <a:pPr lvl="1"/>
            <a:r>
              <a:rPr lang="en-US" dirty="0"/>
              <a:t>Provides additional analysis capabilities, see whitepaper by Kasper de </a:t>
            </a:r>
            <a:r>
              <a:rPr lang="en-US" dirty="0" err="1"/>
              <a:t>Jonge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Currently exclusive to SSAS Tabular and Power BI Desktop; Power Pivot may support in future </a:t>
            </a:r>
          </a:p>
          <a:p>
            <a:r>
              <a:rPr lang="en-US" dirty="0"/>
              <a:t>Model must maintain single, unambiguous filter path</a:t>
            </a:r>
          </a:p>
          <a:p>
            <a:r>
              <a:rPr lang="en-US" dirty="0"/>
              <a:t>Exclusive to 1200 Compatibility Level Models </a:t>
            </a:r>
          </a:p>
          <a:p>
            <a:r>
              <a:rPr lang="en-US" dirty="0"/>
              <a:t>See Demo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24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909129"/>
              </p:ext>
            </p:extLst>
          </p:nvPr>
        </p:nvGraphicFramePr>
        <p:xfrm>
          <a:off x="11052464" y="213032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" name="Document" showAsIcon="1" r:id="rId3" imgW="914400" imgH="792360" progId="Word.Document.12">
                  <p:embed/>
                </p:oleObj>
              </mc:Choice>
              <mc:Fallback>
                <p:oleObj name="Document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52464" y="213032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527" y="634449"/>
            <a:ext cx="4246418" cy="3294191"/>
          </a:xfrm>
          <a:prstGeom prst="rect">
            <a:avLst/>
          </a:prstGeom>
        </p:spPr>
      </p:pic>
      <p:sp>
        <p:nvSpPr>
          <p:cNvPr id="7" name="Rectangle: Rounded Corners 6"/>
          <p:cNvSpPr/>
          <p:nvPr/>
        </p:nvSpPr>
        <p:spPr>
          <a:xfrm>
            <a:off x="120424" y="4949029"/>
            <a:ext cx="6506271" cy="17565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/>
              <a:t>Recommended Practices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Implement Bidirectional Relationships Selectively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Not Default, Not for all relationships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Never apply with date dimension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Can use CROSSFILTER() function per measure to control filter propagation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712" y="4018141"/>
            <a:ext cx="4580952" cy="2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" y="76200"/>
            <a:ext cx="11735481" cy="736599"/>
          </a:xfrm>
        </p:spPr>
        <p:txBody>
          <a:bodyPr/>
          <a:lstStyle/>
          <a:p>
            <a:pPr algn="ctr"/>
            <a:r>
              <a:rPr lang="en-US" dirty="0"/>
              <a:t>Tabular object model and scripting (TMSL)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10" y="914401"/>
            <a:ext cx="11928089" cy="3124199"/>
          </a:xfrm>
        </p:spPr>
        <p:txBody>
          <a:bodyPr anchor="t">
            <a:normAutofit lnSpcReduction="10000"/>
          </a:bodyPr>
          <a:lstStyle/>
          <a:p>
            <a:r>
              <a:rPr lang="en-US" sz="1800" dirty="0"/>
              <a:t>For new or upgraded 1200 Compatibility Level Tabular Models:</a:t>
            </a:r>
          </a:p>
          <a:p>
            <a:pPr lvl="1"/>
            <a:r>
              <a:rPr lang="en-US" sz="1770" dirty="0"/>
              <a:t>Tabular Object Model replaces multidimensional taxonomy (</a:t>
            </a:r>
            <a:r>
              <a:rPr lang="en-US" sz="1770" dirty="0" err="1"/>
              <a:t>ie</a:t>
            </a:r>
            <a:r>
              <a:rPr lang="en-US" sz="1770" dirty="0"/>
              <a:t> tables instead of dimensions)</a:t>
            </a:r>
          </a:p>
          <a:p>
            <a:pPr lvl="1"/>
            <a:r>
              <a:rPr lang="en-US" sz="1770" dirty="0"/>
              <a:t>Tabular Model Scripting Language (JSON) replaces XML-based Analysis Services Scripting Language</a:t>
            </a:r>
          </a:p>
          <a:p>
            <a:pPr lvl="1"/>
            <a:endParaRPr lang="en-US" sz="1770" dirty="0"/>
          </a:p>
          <a:p>
            <a:pPr lvl="1"/>
            <a:endParaRPr lang="en-US" sz="1770" dirty="0"/>
          </a:p>
          <a:p>
            <a:pPr marL="457200" lvl="1" indent="0">
              <a:buNone/>
            </a:pPr>
            <a:endParaRPr lang="en-US" sz="1770" dirty="0"/>
          </a:p>
          <a:p>
            <a:pPr lvl="1"/>
            <a:endParaRPr lang="en-US" sz="1770" dirty="0"/>
          </a:p>
          <a:p>
            <a:pPr lvl="1"/>
            <a:r>
              <a:rPr lang="en-US" sz="1770" dirty="0"/>
              <a:t>Can continue to use XMLA in SSAS 2016 for 1100-1103 Models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343" y="2133600"/>
            <a:ext cx="2972215" cy="17528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00"/>
            <a:ext cx="5182323" cy="1124107"/>
          </a:xfrm>
          <a:prstGeom prst="rect">
            <a:avLst/>
          </a:prstGeom>
        </p:spPr>
      </p:pic>
      <p:sp>
        <p:nvSpPr>
          <p:cNvPr id="7" name="Arrow: Right 6"/>
          <p:cNvSpPr/>
          <p:nvPr/>
        </p:nvSpPr>
        <p:spPr>
          <a:xfrm>
            <a:off x="5910484" y="2274849"/>
            <a:ext cx="1938115" cy="113525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Upgraded Model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6199" y="3862943"/>
            <a:ext cx="11928089" cy="1485694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Benefits of new object model and scripting language:</a:t>
            </a:r>
          </a:p>
          <a:p>
            <a:pPr lvl="1"/>
            <a:r>
              <a:rPr lang="en-US" sz="1600" dirty="0"/>
              <a:t>Simplified scripting and development tasks</a:t>
            </a:r>
          </a:p>
          <a:p>
            <a:pPr lvl="1"/>
            <a:r>
              <a:rPr lang="en-US" sz="1600" dirty="0"/>
              <a:t>Very fast model update operations (</a:t>
            </a:r>
            <a:r>
              <a:rPr lang="en-US" sz="1600" dirty="0" err="1"/>
              <a:t>ie</a:t>
            </a:r>
            <a:r>
              <a:rPr lang="en-US" sz="1600" dirty="0"/>
              <a:t> new metrics)</a:t>
            </a:r>
          </a:p>
          <a:p>
            <a:pPr lvl="1"/>
            <a:r>
              <a:rPr lang="en-US" sz="1600" dirty="0"/>
              <a:t>Simple code merges  </a:t>
            </a:r>
          </a:p>
          <a:p>
            <a:pPr lvl="1"/>
            <a:endParaRPr lang="en-US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343" y="4008363"/>
            <a:ext cx="2333951" cy="25435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93403" y="4008363"/>
            <a:ext cx="1576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Tabular Object Model </a:t>
            </a:r>
          </a:p>
          <a:p>
            <a:r>
              <a:rPr lang="en-US" sz="1400" dirty="0"/>
              <a:t>API, part of AMO </a:t>
            </a:r>
          </a:p>
          <a:p>
            <a:endParaRPr lang="en-US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Database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Model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 err="1"/>
              <a:t>DataSources</a:t>
            </a:r>
            <a:endParaRPr lang="en-US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Tables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Partitions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Relationships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Roles</a:t>
            </a:r>
          </a:p>
        </p:txBody>
      </p:sp>
    </p:spTree>
    <p:extLst>
      <p:ext uri="{BB962C8B-B14F-4D97-AF65-F5344CB8AC3E}">
        <p14:creationId xmlns:p14="http://schemas.microsoft.com/office/powerpoint/2010/main" val="423877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534400" cy="736599"/>
          </a:xfrm>
        </p:spPr>
        <p:txBody>
          <a:bodyPr/>
          <a:lstStyle/>
          <a:p>
            <a:pPr algn="ctr"/>
            <a:r>
              <a:rPr lang="en-US" dirty="0"/>
              <a:t>Parallel partition processing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590800"/>
            <a:ext cx="5562600" cy="355886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609600"/>
            <a:ext cx="1120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SSAS 2016 Tabular Server Instances process model partitions in parallel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Default behavior; optionally configure custom parallelism with TMSL (1200) or XMLA (1100-03)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Support for 1100 and 1103 Models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Reduces processing/refresh times and/or process more data in same window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1678737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See TMSL Samples in Demo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0327" y="2293784"/>
            <a:ext cx="5715000" cy="415289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/>
              <a:t>Performance Tips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Avoid ‘Over-Partitioning’: 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Each partition has its own segment(s)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1 CPU Core per Segment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8M Rows per Segment (Default Setting)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Over-partitioning reduces compression and increases cost of aggregating Thread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Sort Partitions by Common Relationship Column(s)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Can improve compression of sorted columns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Fewer segments scanned for common queries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Examples: </a:t>
            </a:r>
            <a:r>
              <a:rPr lang="en-US" dirty="0" err="1"/>
              <a:t>SalesDateKey</a:t>
            </a:r>
            <a:r>
              <a:rPr lang="en-US" dirty="0"/>
              <a:t>, </a:t>
            </a:r>
            <a:r>
              <a:rPr lang="en-US" dirty="0" err="1"/>
              <a:t>StoreID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80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31376"/>
            <a:ext cx="11127469" cy="73659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Options for implementing </a:t>
            </a:r>
            <a:r>
              <a:rPr lang="en-US" dirty="0" err="1"/>
              <a:t>tmsl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97993"/>
            <a:ext cx="7467600" cy="6060007"/>
          </a:xfrm>
        </p:spPr>
        <p:txBody>
          <a:bodyPr anchor="t">
            <a:normAutofit/>
          </a:bodyPr>
          <a:lstStyle/>
          <a:p>
            <a:r>
              <a:rPr lang="en-US" dirty="0"/>
              <a:t>PowerShell Scripts</a:t>
            </a:r>
          </a:p>
          <a:p>
            <a:pPr lvl="1"/>
            <a:r>
              <a:rPr lang="en-US" dirty="0"/>
              <a:t>Existing and new cmdlets for Tabular 1200</a:t>
            </a:r>
          </a:p>
          <a:p>
            <a:pPr lvl="2"/>
            <a:r>
              <a:rPr lang="en-US" dirty="0"/>
              <a:t>Invoke-</a:t>
            </a:r>
            <a:r>
              <a:rPr lang="en-US" dirty="0" err="1"/>
              <a:t>ProcessASDatabase</a:t>
            </a:r>
            <a:endParaRPr lang="en-US" dirty="0"/>
          </a:p>
          <a:p>
            <a:pPr lvl="3"/>
            <a:r>
              <a:rPr lang="en-US" dirty="0" err="1"/>
              <a:t>RefreshType</a:t>
            </a:r>
            <a:r>
              <a:rPr lang="en-US" dirty="0"/>
              <a:t> for 1200 CL models</a:t>
            </a:r>
          </a:p>
          <a:p>
            <a:pPr lvl="2"/>
            <a:r>
              <a:rPr lang="en-US" dirty="0"/>
              <a:t>Invoke-</a:t>
            </a:r>
            <a:r>
              <a:rPr lang="en-US" dirty="0" err="1"/>
              <a:t>ProcessTable</a:t>
            </a:r>
            <a:r>
              <a:rPr lang="en-US" dirty="0"/>
              <a:t> excusive to 1200 CL Only</a:t>
            </a:r>
          </a:p>
          <a:p>
            <a:r>
              <a:rPr lang="en-US" dirty="0"/>
              <a:t>SQL Server Integration Services (SSIS)</a:t>
            </a:r>
          </a:p>
          <a:p>
            <a:pPr lvl="1"/>
            <a:r>
              <a:rPr lang="en-US" dirty="0"/>
              <a:t>SSAS Execute DDL Task accepts TMSL Commands</a:t>
            </a:r>
          </a:p>
          <a:p>
            <a:r>
              <a:rPr lang="en-US" dirty="0"/>
              <a:t>SQL Server Agent Services Jobs</a:t>
            </a:r>
          </a:p>
          <a:p>
            <a:pPr lvl="1"/>
            <a:r>
              <a:rPr lang="en-US" dirty="0"/>
              <a:t>Store TMSL commands in XMLA Files</a:t>
            </a:r>
          </a:p>
          <a:p>
            <a:r>
              <a:rPr lang="en-US" dirty="0"/>
              <a:t>TMSL Command Reference </a:t>
            </a:r>
          </a:p>
          <a:p>
            <a:pPr lvl="1"/>
            <a:r>
              <a:rPr lang="en-US" dirty="0"/>
              <a:t>Sequence command to control batches of operations</a:t>
            </a:r>
          </a:p>
          <a:p>
            <a:pPr lvl="2"/>
            <a:r>
              <a:rPr lang="en-US" dirty="0"/>
              <a:t>maxParallelism property to control sequential or parallel</a:t>
            </a:r>
            <a:endParaRPr lang="en-US" dirty="0">
              <a:hlinkClick r:id="rId2"/>
            </a:endParaRPr>
          </a:p>
          <a:p>
            <a:pPr lvl="1"/>
            <a:r>
              <a:rPr lang="en-US" dirty="0">
                <a:hlinkClick r:id="rId2"/>
              </a:rPr>
              <a:t>http://bit.ly/2gwx16k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1219200"/>
            <a:ext cx="4237087" cy="33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08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8435" y="31377"/>
            <a:ext cx="8534400" cy="654424"/>
          </a:xfrm>
        </p:spPr>
        <p:txBody>
          <a:bodyPr/>
          <a:lstStyle/>
          <a:p>
            <a:pPr algn="ctr"/>
            <a:r>
              <a:rPr lang="en-US" dirty="0"/>
              <a:t>Calculated tables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" r="6223" b="5408"/>
          <a:stretch/>
        </p:blipFill>
        <p:spPr>
          <a:xfrm>
            <a:off x="6692021" y="1461712"/>
            <a:ext cx="3162817" cy="296438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321" y="685800"/>
            <a:ext cx="5114923" cy="685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599" y="673100"/>
            <a:ext cx="646341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DAX table functions to compute and persist a model table based on other table(s) in the model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Use Calculated Tables like any other table: Relationships, Metrics, Hierarchies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Possible Use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Role Playing Dimensions (</a:t>
            </a:r>
            <a:r>
              <a:rPr lang="en-US" sz="2000" dirty="0" err="1"/>
              <a:t>ie</a:t>
            </a:r>
            <a:r>
              <a:rPr lang="en-US" sz="2000" dirty="0"/>
              <a:t> Date)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Simplify support for complex metrics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Pre-Aggregated Table for improved performance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Exclusive to 1200 Compatibility Level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903" y="4267200"/>
            <a:ext cx="649041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Like calculated columns, calculated tables should be used very selectively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SQL-based approach usually available, more sustainable option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May have M/Power Query option for SSAS in next release (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Test to confirm performance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11177" r="24765"/>
          <a:stretch/>
        </p:blipFill>
        <p:spPr>
          <a:xfrm>
            <a:off x="10260721" y="1461712"/>
            <a:ext cx="1752600" cy="43663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020" y="4426098"/>
            <a:ext cx="3162817" cy="243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6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8435" y="31377"/>
            <a:ext cx="8534400" cy="654424"/>
          </a:xfrm>
        </p:spPr>
        <p:txBody>
          <a:bodyPr/>
          <a:lstStyle/>
          <a:p>
            <a:pPr algn="ctr"/>
            <a:r>
              <a:rPr lang="en-US" dirty="0"/>
              <a:t>Display folders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685800"/>
            <a:ext cx="81533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Display Folders to logically consolidate  metrics and columns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Simplify browsing experience for large, complex models</a:t>
            </a:r>
          </a:p>
          <a:p>
            <a:pPr lvl="1"/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Create folders and subfolders (Folder\Subfolder)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Column folders alongside hierarchies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Exclusive to 1200 Compatibility Level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Replace dependency on BIDS Helper Add-In (if used)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13"/>
          <a:stretch/>
        </p:blipFill>
        <p:spPr>
          <a:xfrm>
            <a:off x="4495800" y="4160050"/>
            <a:ext cx="4202263" cy="24832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290178"/>
            <a:ext cx="4262196" cy="23773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574" y="673100"/>
            <a:ext cx="2726933" cy="566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6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1504" y="89873"/>
            <a:ext cx="8534400" cy="800099"/>
          </a:xfrm>
        </p:spPr>
        <p:txBody>
          <a:bodyPr/>
          <a:lstStyle/>
          <a:p>
            <a:pPr algn="ctr"/>
            <a:r>
              <a:rPr lang="en-US" dirty="0"/>
              <a:t>About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38685" y="912384"/>
            <a:ext cx="6676515" cy="5183616"/>
          </a:xfrm>
        </p:spPr>
        <p:txBody>
          <a:bodyPr numCol="1" anchor="t"/>
          <a:lstStyle/>
          <a:p>
            <a:r>
              <a:rPr lang="en-US" dirty="0"/>
              <a:t>Owner, BI Consultant at Frontline Analytics</a:t>
            </a:r>
          </a:p>
          <a:p>
            <a:pPr marL="742950" lvl="2"/>
            <a:r>
              <a:rPr lang="en-US" sz="1800" dirty="0">
                <a:solidFill>
                  <a:srgbClr val="00B0F0"/>
                </a:solidFill>
                <a:hlinkClick r:id="rId2"/>
              </a:rPr>
              <a:t>FrontlineAnalytics.net</a:t>
            </a:r>
            <a:endParaRPr lang="en-US" dirty="0"/>
          </a:p>
          <a:p>
            <a:r>
              <a:rPr lang="en-US" dirty="0"/>
              <a:t>Blogger: </a:t>
            </a:r>
          </a:p>
          <a:p>
            <a:pPr lvl="1"/>
            <a:r>
              <a:rPr lang="en-US" dirty="0">
                <a:solidFill>
                  <a:srgbClr val="00B0F0"/>
                </a:solidFill>
                <a:hlinkClick r:id="rId3"/>
              </a:rPr>
              <a:t>InsightsQuest.com</a:t>
            </a:r>
            <a:r>
              <a:rPr lang="en-US" dirty="0">
                <a:hlinkClick r:id="rId3"/>
              </a:rPr>
              <a:t> </a:t>
            </a:r>
            <a:endParaRPr lang="en-US" dirty="0"/>
          </a:p>
          <a:p>
            <a:r>
              <a:rPr lang="en-US" dirty="0"/>
              <a:t>Community: </a:t>
            </a:r>
          </a:p>
          <a:p>
            <a:pPr lvl="1"/>
            <a:r>
              <a:rPr lang="en-US" dirty="0"/>
              <a:t>Boston BI User Group</a:t>
            </a:r>
          </a:p>
          <a:p>
            <a:pPr lvl="1"/>
            <a:r>
              <a:rPr lang="en-US" dirty="0"/>
              <a:t>New England SQL Server</a:t>
            </a:r>
          </a:p>
          <a:p>
            <a:pPr lvl="1"/>
            <a:r>
              <a:rPr lang="en-US" dirty="0"/>
              <a:t>Power BI User Groups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1"/>
          <a:stretch/>
        </p:blipFill>
        <p:spPr>
          <a:xfrm>
            <a:off x="7238999" y="2209800"/>
            <a:ext cx="2714393" cy="211057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912384"/>
            <a:ext cx="2714393" cy="118056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762000" y="4335565"/>
            <a:ext cx="4873907" cy="653291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Brett.Powell@FrontlineAnalytics.net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762000" y="5060554"/>
            <a:ext cx="2773874" cy="653291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@BrettPowell76</a:t>
            </a:r>
          </a:p>
        </p:txBody>
      </p:sp>
      <p:sp>
        <p:nvSpPr>
          <p:cNvPr id="11" name="Freeform 81"/>
          <p:cNvSpPr>
            <a:spLocks noEditPoints="1"/>
          </p:cNvSpPr>
          <p:nvPr/>
        </p:nvSpPr>
        <p:spPr bwMode="black">
          <a:xfrm>
            <a:off x="911504" y="4466829"/>
            <a:ext cx="384465" cy="279743"/>
          </a:xfrm>
          <a:custGeom>
            <a:avLst/>
            <a:gdLst>
              <a:gd name="T0" fmla="*/ 71 w 75"/>
              <a:gd name="T1" fmla="*/ 58 h 58"/>
              <a:gd name="T2" fmla="*/ 4 w 75"/>
              <a:gd name="T3" fmla="*/ 58 h 58"/>
              <a:gd name="T4" fmla="*/ 0 w 75"/>
              <a:gd name="T5" fmla="*/ 54 h 58"/>
              <a:gd name="T6" fmla="*/ 0 w 75"/>
              <a:gd name="T7" fmla="*/ 4 h 58"/>
              <a:gd name="T8" fmla="*/ 4 w 75"/>
              <a:gd name="T9" fmla="*/ 0 h 58"/>
              <a:gd name="T10" fmla="*/ 71 w 75"/>
              <a:gd name="T11" fmla="*/ 0 h 58"/>
              <a:gd name="T12" fmla="*/ 75 w 75"/>
              <a:gd name="T13" fmla="*/ 4 h 58"/>
              <a:gd name="T14" fmla="*/ 75 w 75"/>
              <a:gd name="T15" fmla="*/ 54 h 58"/>
              <a:gd name="T16" fmla="*/ 71 w 75"/>
              <a:gd name="T17" fmla="*/ 58 h 58"/>
              <a:gd name="T18" fmla="*/ 8 w 75"/>
              <a:gd name="T19" fmla="*/ 50 h 58"/>
              <a:gd name="T20" fmla="*/ 67 w 75"/>
              <a:gd name="T21" fmla="*/ 50 h 58"/>
              <a:gd name="T22" fmla="*/ 67 w 75"/>
              <a:gd name="T23" fmla="*/ 16 h 58"/>
              <a:gd name="T24" fmla="*/ 39 w 75"/>
              <a:gd name="T25" fmla="*/ 38 h 58"/>
              <a:gd name="T26" fmla="*/ 35 w 75"/>
              <a:gd name="T27" fmla="*/ 38 h 58"/>
              <a:gd name="T28" fmla="*/ 8 w 75"/>
              <a:gd name="T29" fmla="*/ 17 h 58"/>
              <a:gd name="T30" fmla="*/ 8 w 75"/>
              <a:gd name="T31" fmla="*/ 50 h 58"/>
              <a:gd name="T32" fmla="*/ 9 w 75"/>
              <a:gd name="T33" fmla="*/ 8 h 58"/>
              <a:gd name="T34" fmla="*/ 37 w 75"/>
              <a:gd name="T35" fmla="*/ 30 h 58"/>
              <a:gd name="T36" fmla="*/ 65 w 75"/>
              <a:gd name="T37" fmla="*/ 8 h 58"/>
              <a:gd name="T38" fmla="*/ 9 w 75"/>
              <a:gd name="T39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" h="58">
                <a:moveTo>
                  <a:pt x="71" y="58"/>
                </a:move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56"/>
                  <a:pt x="0" y="5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0"/>
                  <a:pt x="75" y="2"/>
                  <a:pt x="75" y="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6"/>
                  <a:pt x="73" y="58"/>
                  <a:pt x="71" y="58"/>
                </a:cubicBezTo>
                <a:close/>
                <a:moveTo>
                  <a:pt x="8" y="50"/>
                </a:moveTo>
                <a:cubicBezTo>
                  <a:pt x="67" y="50"/>
                  <a:pt x="67" y="50"/>
                  <a:pt x="67" y="50"/>
                </a:cubicBezTo>
                <a:cubicBezTo>
                  <a:pt x="67" y="16"/>
                  <a:pt x="67" y="16"/>
                  <a:pt x="67" y="16"/>
                </a:cubicBezTo>
                <a:cubicBezTo>
                  <a:pt x="39" y="38"/>
                  <a:pt x="39" y="38"/>
                  <a:pt x="39" y="38"/>
                </a:cubicBezTo>
                <a:cubicBezTo>
                  <a:pt x="38" y="39"/>
                  <a:pt x="36" y="39"/>
                  <a:pt x="35" y="38"/>
                </a:cubicBezTo>
                <a:cubicBezTo>
                  <a:pt x="8" y="17"/>
                  <a:pt x="8" y="17"/>
                  <a:pt x="8" y="17"/>
                </a:cubicBezTo>
                <a:lnTo>
                  <a:pt x="8" y="50"/>
                </a:lnTo>
                <a:close/>
                <a:moveTo>
                  <a:pt x="9" y="8"/>
                </a:moveTo>
                <a:cubicBezTo>
                  <a:pt x="37" y="30"/>
                  <a:pt x="37" y="30"/>
                  <a:pt x="37" y="30"/>
                </a:cubicBezTo>
                <a:cubicBezTo>
                  <a:pt x="65" y="8"/>
                  <a:pt x="65" y="8"/>
                  <a:pt x="65" y="8"/>
                </a:cubicBezTo>
                <a:lnTo>
                  <a:pt x="9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1444" tIns="45723" rIns="91444" bIns="45723" numCol="1" anchor="t" anchorCtr="0" compatLnSpc="1">
            <a:prstTxWarp prst="textNoShape">
              <a:avLst/>
            </a:prstTxWarp>
          </a:bodyPr>
          <a:lstStyle/>
          <a:p>
            <a:endParaRPr lang="en-US" sz="1765" dirty="0">
              <a:solidFill>
                <a:srgbClr val="00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28" y="4988856"/>
            <a:ext cx="741645" cy="74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" y="5511800"/>
            <a:ext cx="8534400" cy="1507067"/>
          </a:xfrm>
        </p:spPr>
        <p:txBody>
          <a:bodyPr/>
          <a:lstStyle/>
          <a:p>
            <a:r>
              <a:rPr lang="en-US" dirty="0"/>
              <a:t>Tools for </a:t>
            </a:r>
            <a:r>
              <a:rPr lang="en-US" dirty="0" err="1"/>
              <a:t>ssas</a:t>
            </a:r>
            <a:r>
              <a:rPr lang="en-US" dirty="0"/>
              <a:t> tabular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762000"/>
            <a:ext cx="7124700" cy="4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6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4537" y="-28503"/>
            <a:ext cx="10668000" cy="714304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SQL Server Data Tools for Visual </a:t>
            </a:r>
            <a:r>
              <a:rPr lang="en-US" dirty="0" err="1">
                <a:cs typeface="Calibri" panose="020F0502020204030204" pitchFamily="34" charset="0"/>
              </a:rPr>
              <a:t>STudios</a:t>
            </a:r>
            <a:endParaRPr lang="en-US" dirty="0"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002" y="685801"/>
            <a:ext cx="7421198" cy="5639798"/>
          </a:xfrm>
        </p:spPr>
        <p:txBody>
          <a:bodyPr anchor="t">
            <a:norm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SSDT for Visual Studio (and SSMS) now separate download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Updated Monthly with New Features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Metric authoring improvements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Rich </a:t>
            </a:r>
            <a:r>
              <a:rPr lang="en-US" dirty="0" err="1"/>
              <a:t>Intellisense</a:t>
            </a:r>
            <a:r>
              <a:rPr lang="en-US" dirty="0"/>
              <a:t>, Comments, Formula Fixup 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Alternative to measure grid coming in future release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Tabular Model Explorer (1200 Models Only)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Model hierarchy to easily browse objects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Display Folders (1200 Models Only)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Logically group metrics and/or columns into folders l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Integrated Workspace Server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Avoid dependency on workspace SSAS server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Internal instance of SSAS  (64-bit) in VS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Workspace Retention: Unload from Memory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31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5"/>
          <a:stretch/>
        </p:blipFill>
        <p:spPr>
          <a:xfrm>
            <a:off x="7958788" y="3527062"/>
            <a:ext cx="4006366" cy="13848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26"/>
          <a:stretch/>
        </p:blipFill>
        <p:spPr>
          <a:xfrm>
            <a:off x="8534400" y="685801"/>
            <a:ext cx="3385034" cy="28193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6" y="6456139"/>
            <a:ext cx="700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Download SSDT for VS 2015: </a:t>
            </a:r>
            <a:r>
              <a:rPr lang="en-US" dirty="0">
                <a:hlinkClick r:id="rId4"/>
              </a:rPr>
              <a:t>http://bit.ly/1O3YMjf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9" b="4990"/>
          <a:stretch/>
        </p:blipFill>
        <p:spPr>
          <a:xfrm>
            <a:off x="6660079" y="4967025"/>
            <a:ext cx="4778798" cy="172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7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448" y="-42966"/>
            <a:ext cx="8534400" cy="736599"/>
          </a:xfrm>
        </p:spPr>
        <p:txBody>
          <a:bodyPr/>
          <a:lstStyle/>
          <a:p>
            <a:pPr algn="ctr"/>
            <a:r>
              <a:rPr lang="en-US" dirty="0"/>
              <a:t>SQL Server Management studio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23609"/>
          <a:stretch/>
        </p:blipFill>
        <p:spPr>
          <a:xfrm>
            <a:off x="10383692" y="609600"/>
            <a:ext cx="1725923" cy="34142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1648" y="580123"/>
            <a:ext cx="635469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SSMS now a separate download from SQL Server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Updated monthly like SSDT for Visual Studio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Manage 1200 and Prior Models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Script TMSL for 1200 Models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Processing and DDL Commands Supported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Save as XMLA files and use/modify in other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Access new Extended Events Interface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Minimal DAX Authoring Support Currently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Write DAX in MDX files, Minimal </a:t>
            </a:r>
            <a:r>
              <a:rPr lang="en-US" dirty="0" err="1"/>
              <a:t>Intellisense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Browse GUI still Multidimensional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"/>
          <a:stretch/>
        </p:blipFill>
        <p:spPr>
          <a:xfrm>
            <a:off x="6845046" y="633037"/>
            <a:ext cx="3527550" cy="33246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6488668"/>
            <a:ext cx="7009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Download SSMS: </a:t>
            </a:r>
            <a:r>
              <a:rPr lang="en-US" dirty="0">
                <a:hlinkClick r:id="rId4"/>
              </a:rPr>
              <a:t>http://bit.ly/1OcupT9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046" y="4102183"/>
            <a:ext cx="4801281" cy="24066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48" y="4148013"/>
            <a:ext cx="63817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1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31376"/>
            <a:ext cx="11127469" cy="736599"/>
          </a:xfrm>
        </p:spPr>
        <p:txBody>
          <a:bodyPr/>
          <a:lstStyle/>
          <a:p>
            <a:r>
              <a:rPr lang="en-US" dirty="0"/>
              <a:t>SQL Server Profiler and extended events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722" y="734439"/>
            <a:ext cx="5943600" cy="3151761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Extended Events GUI Available for SSAS 2016 Instances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Additional events supported beyond SQL Server Profiler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Lightweight alternative to SQL Server Profiler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Three storage targets for </a:t>
            </a:r>
            <a:r>
              <a:rPr lang="en-US" dirty="0" err="1"/>
              <a:t>xEvent</a:t>
            </a:r>
            <a:r>
              <a:rPr lang="en-US" dirty="0"/>
              <a:t> data: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err="1"/>
              <a:t>Event_Stream</a:t>
            </a:r>
            <a:r>
              <a:rPr lang="en-US" dirty="0"/>
              <a:t>: Live event data streaming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err="1"/>
              <a:t>Ring_Buffer</a:t>
            </a:r>
            <a:r>
              <a:rPr lang="en-US" dirty="0"/>
              <a:t>: In-Memory of SSAS Server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err="1"/>
              <a:t>Event_file</a:t>
            </a:r>
            <a:r>
              <a:rPr lang="en-US" dirty="0"/>
              <a:t>: XEL file on disk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644" y="779264"/>
            <a:ext cx="5845047" cy="5288738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200522" y="3886200"/>
            <a:ext cx="6019800" cy="294321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50" b="1" dirty="0" err="1"/>
              <a:t>XEvents</a:t>
            </a:r>
            <a:r>
              <a:rPr lang="en-US" sz="1650" b="1" dirty="0"/>
              <a:t> Instead of Profiler (for SSAS)?</a:t>
            </a:r>
            <a:endParaRPr lang="en-US" sz="165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50" b="1" dirty="0"/>
              <a:t>Maybe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50" dirty="0"/>
              <a:t>Need to run trace sessions against prod?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50" dirty="0"/>
              <a:t>Comfortable with XEL files, XML Functions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50" dirty="0"/>
              <a:t>Align with Product Roadmap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50" b="1" dirty="0"/>
              <a:t>Maybe Not (Yet)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50" dirty="0"/>
              <a:t>Profiler still officially supported for SSAS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50" dirty="0"/>
              <a:t>Extra events of limited value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50" dirty="0"/>
              <a:t>Can’t stop XEvent session; have to delete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50" dirty="0"/>
              <a:t>Avoid XML; save to SQL table from Profiler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50" dirty="0"/>
              <a:t>Can limit # of events traced, apply filters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28586" y="6183084"/>
            <a:ext cx="4877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SSAS Team Blog: </a:t>
            </a:r>
            <a:r>
              <a:rPr lang="en-US" dirty="0">
                <a:hlinkClick r:id="rId3"/>
              </a:rPr>
              <a:t>http://bit.ly/2he465T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41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1"/>
            <a:ext cx="8077200" cy="59114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DAX Studio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91142"/>
            <a:ext cx="11887201" cy="6112933"/>
          </a:xfrm>
        </p:spPr>
        <p:txBody>
          <a:bodyPr anchor="t">
            <a:normAutofit/>
          </a:bodyPr>
          <a:lstStyle/>
          <a:p>
            <a:pPr>
              <a:spcAft>
                <a:spcPts val="400"/>
              </a:spcAft>
            </a:pPr>
            <a:r>
              <a:rPr lang="en-US" dirty="0"/>
              <a:t>Full DAX Authoring Experience: </a:t>
            </a:r>
          </a:p>
          <a:p>
            <a:pPr lvl="1">
              <a:spcAft>
                <a:spcPts val="400"/>
              </a:spcAft>
            </a:pPr>
            <a:r>
              <a:rPr lang="en-US" dirty="0" err="1"/>
              <a:t>Intellisense</a:t>
            </a:r>
            <a:r>
              <a:rPr lang="en-US" dirty="0"/>
              <a:t>, DAX Formatter, DAX Function Library</a:t>
            </a:r>
          </a:p>
          <a:p>
            <a:pPr lvl="1">
              <a:spcAft>
                <a:spcPts val="400"/>
              </a:spcAft>
            </a:pPr>
            <a:r>
              <a:rPr lang="en-US" dirty="0"/>
              <a:t>Model Metadata and Dynamic Management Views (DMVs)</a:t>
            </a:r>
          </a:p>
          <a:p>
            <a:pPr>
              <a:spcAft>
                <a:spcPts val="400"/>
              </a:spcAft>
            </a:pPr>
            <a:r>
              <a:rPr lang="en-US" dirty="0"/>
              <a:t>Model Connectivity: </a:t>
            </a:r>
          </a:p>
          <a:p>
            <a:pPr lvl="1">
              <a:spcAft>
                <a:spcPts val="400"/>
              </a:spcAft>
            </a:pPr>
            <a:r>
              <a:rPr lang="en-US" dirty="0"/>
              <a:t>Connect to SSAS Server, PBI Desktop and Power Pivot Models</a:t>
            </a:r>
          </a:p>
          <a:p>
            <a:pPr lvl="1">
              <a:spcAft>
                <a:spcPts val="400"/>
              </a:spcAft>
            </a:pPr>
            <a:r>
              <a:rPr lang="en-US" dirty="0"/>
              <a:t>Direct Query Mode Supported – View SQL Queries sent to sources</a:t>
            </a:r>
          </a:p>
          <a:p>
            <a:pPr>
              <a:spcAft>
                <a:spcPts val="400"/>
              </a:spcAft>
            </a:pPr>
            <a:r>
              <a:rPr lang="en-US" dirty="0"/>
              <a:t>Performance Tuning: Trace Events and Analysis Built-In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Currently individual .DAX files </a:t>
            </a:r>
          </a:p>
          <a:p>
            <a:pPr lvl="1"/>
            <a:r>
              <a:rPr lang="en-US" dirty="0"/>
              <a:t>Not Solutions/Projects</a:t>
            </a:r>
          </a:p>
          <a:p>
            <a:pPr marL="0" indent="0">
              <a:buNone/>
            </a:pPr>
            <a:r>
              <a:rPr lang="en-US" dirty="0"/>
              <a:t>Download DAX Studio: </a:t>
            </a:r>
            <a:r>
              <a:rPr lang="en-US" dirty="0">
                <a:hlinkClick r:id="rId2"/>
              </a:rPr>
              <a:t>http://bit.ly/2h7ZOji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34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5" b="16626"/>
          <a:stretch/>
        </p:blipFill>
        <p:spPr>
          <a:xfrm>
            <a:off x="1445383" y="3319201"/>
            <a:ext cx="9412059" cy="11897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077" y="4624241"/>
            <a:ext cx="1181265" cy="1790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202" y="4623420"/>
            <a:ext cx="1197059" cy="1790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038" y="4623420"/>
            <a:ext cx="3757045" cy="197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50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1355388" cy="1507067"/>
          </a:xfrm>
        </p:spPr>
        <p:txBody>
          <a:bodyPr/>
          <a:lstStyle/>
          <a:p>
            <a:r>
              <a:rPr lang="en-US" dirty="0"/>
              <a:t>Appendix: </a:t>
            </a:r>
            <a:r>
              <a:rPr lang="en-US" dirty="0" err="1"/>
              <a:t>ssas</a:t>
            </a:r>
            <a:r>
              <a:rPr lang="en-US" dirty="0"/>
              <a:t> tabular Modeling and </a:t>
            </a:r>
            <a:r>
              <a:rPr lang="en-US" dirty="0" err="1"/>
              <a:t>dax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76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0" y="33528"/>
            <a:ext cx="3733800" cy="745067"/>
          </a:xfrm>
        </p:spPr>
        <p:txBody>
          <a:bodyPr/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WHAT IS </a:t>
            </a:r>
            <a:r>
              <a:rPr lang="en-US" dirty="0" err="1">
                <a:cs typeface="Calibri" panose="020F0502020204030204" pitchFamily="34" charset="0"/>
              </a:rPr>
              <a:t>dax</a:t>
            </a:r>
            <a:r>
              <a:rPr lang="en-US" dirty="0"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27718"/>
            <a:ext cx="9906000" cy="6096000"/>
          </a:xfrm>
        </p:spPr>
        <p:txBody>
          <a:bodyPr anchor="t">
            <a:normAutofit fontScale="92500" lnSpcReduction="20000"/>
          </a:bodyPr>
          <a:lstStyle/>
          <a:p>
            <a:r>
              <a:rPr lang="en-US" dirty="0"/>
              <a:t>Functional Programming Language</a:t>
            </a:r>
          </a:p>
          <a:p>
            <a:pPr lvl="1"/>
            <a:r>
              <a:rPr lang="en-US" dirty="0"/>
              <a:t>Functions return scalar values and tables from data models </a:t>
            </a:r>
          </a:p>
          <a:p>
            <a:pPr lvl="1"/>
            <a:r>
              <a:rPr lang="en-US" dirty="0"/>
              <a:t>Used by Power BI, SSAS Tabular, and Power Pivot for Excel</a:t>
            </a:r>
          </a:p>
          <a:p>
            <a:pPr lvl="1"/>
            <a:r>
              <a:rPr lang="en-US" dirty="0"/>
              <a:t>Analysis Language; Read Only</a:t>
            </a:r>
          </a:p>
          <a:p>
            <a:pPr lvl="2"/>
            <a:r>
              <a:rPr lang="en-US" dirty="0"/>
              <a:t>Metrics and Queries Evaluated at Query Time</a:t>
            </a:r>
          </a:p>
          <a:p>
            <a:pPr lvl="2"/>
            <a:r>
              <a:rPr lang="en-US" dirty="0"/>
              <a:t>Optionally persist DAX tables &amp; columns at Process Time</a:t>
            </a:r>
          </a:p>
          <a:p>
            <a:r>
              <a:rPr lang="en-US" dirty="0"/>
              <a:t>Primary Objectives for Developing DAX: </a:t>
            </a:r>
          </a:p>
          <a:p>
            <a:pPr lvl="1"/>
            <a:r>
              <a:rPr lang="en-US" dirty="0"/>
              <a:t>Accuracy: Expected Behavior in all contexts  </a:t>
            </a:r>
          </a:p>
          <a:p>
            <a:pPr lvl="1"/>
            <a:r>
              <a:rPr lang="en-US" dirty="0"/>
              <a:t>Speed &amp; Scale: Efficient use of model &amp; engine</a:t>
            </a:r>
          </a:p>
          <a:p>
            <a:pPr lvl="1"/>
            <a:r>
              <a:rPr lang="en-US" dirty="0"/>
              <a:t>Sustainable: Standard patterns, readability</a:t>
            </a:r>
          </a:p>
          <a:p>
            <a:r>
              <a:rPr lang="en-US" dirty="0"/>
              <a:t>Five High Level Questions: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Are we using DAX for analysis work? (not ETL)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How will the expressions be evaluated?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Self-Service, Local Query, User or Role Specific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What Storage Engine will service our queries?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Relational Database, SSAS Tabular?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Are our critical metrics and queries efficient and scalable?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Is our DAX Sustainable?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36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737" r="2380" b="2321"/>
          <a:stretch/>
        </p:blipFill>
        <p:spPr>
          <a:xfrm>
            <a:off x="7364835" y="1085049"/>
            <a:ext cx="4736345" cy="2087203"/>
          </a:xfrm>
          <a:prstGeom prst="rect">
            <a:avLst/>
          </a:prstGeom>
          <a:solidFill>
            <a:schemeClr val="accent4">
              <a:alpha val="21000"/>
            </a:schemeClr>
          </a:solidFill>
          <a:effectLst>
            <a:outerShdw blurRad="50800" dist="50800" dir="5400000" algn="ctr" rotWithShape="0">
              <a:schemeClr val="accent3"/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166" y="3576485"/>
            <a:ext cx="5941958" cy="190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8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11354481" cy="736599"/>
          </a:xfrm>
        </p:spPr>
        <p:txBody>
          <a:bodyPr>
            <a:normAutofit/>
          </a:bodyPr>
          <a:lstStyle/>
          <a:p>
            <a:r>
              <a:rPr lang="en-US" dirty="0"/>
              <a:t>DAX Architecture: Query Evaluation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282" y="990600"/>
            <a:ext cx="10916118" cy="5676900"/>
          </a:xfrm>
        </p:spPr>
        <p:txBody>
          <a:bodyPr anchor="t">
            <a:normAutofit lnSpcReduction="10000"/>
          </a:bodyPr>
          <a:lstStyle/>
          <a:p>
            <a:r>
              <a:rPr lang="en-US" dirty="0"/>
              <a:t>Formula Engine: </a:t>
            </a:r>
          </a:p>
          <a:p>
            <a:pPr lvl="1"/>
            <a:r>
              <a:rPr lang="en-US" dirty="0"/>
              <a:t>Main Function: Generate Efficient Query Plans</a:t>
            </a:r>
          </a:p>
          <a:p>
            <a:pPr lvl="1"/>
            <a:r>
              <a:rPr lang="en-US" dirty="0"/>
              <a:t>Single Threaded but fully functional – can handle all DAX functions</a:t>
            </a:r>
          </a:p>
          <a:p>
            <a:r>
              <a:rPr lang="en-US" dirty="0"/>
              <a:t>Storage Engine</a:t>
            </a:r>
          </a:p>
          <a:p>
            <a:pPr lvl="1"/>
            <a:r>
              <a:rPr lang="en-US" dirty="0"/>
              <a:t>Main Function: Produce Data Caches for the Formula Engine (Quickly)</a:t>
            </a:r>
          </a:p>
          <a:p>
            <a:pPr lvl="1"/>
            <a:r>
              <a:rPr lang="en-US" dirty="0"/>
              <a:t>Stores cache of previous query result sets</a:t>
            </a:r>
          </a:p>
          <a:p>
            <a:pPr lvl="1"/>
            <a:r>
              <a:rPr lang="en-US" dirty="0"/>
              <a:t>Multi-Threaded but limited to simple functions and relationships in the model</a:t>
            </a:r>
          </a:p>
          <a:p>
            <a:r>
              <a:rPr lang="en-US" dirty="0"/>
              <a:t>DAX Query Evaluation Process: Import Mode or Direct Query Mode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Received by the Formula Engine from Client Tool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FE Generates Logical and Physical Query Plan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FE Checks if Required Data is Stored in Cache; Retrieve from cache if available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Sends Requests to Storage Engine – either SQL Statement or </a:t>
            </a:r>
            <a:r>
              <a:rPr lang="en-US" dirty="0" err="1"/>
              <a:t>SQLml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Storage Engine Dispatches CPU Thread per Segment Needed (if available on CPU)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Data Cache is Returned to Formula Engine for final processing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65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5034"/>
            <a:ext cx="11125200" cy="63076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Before </a:t>
            </a:r>
            <a:r>
              <a:rPr lang="en-US" dirty="0" err="1">
                <a:cs typeface="Calibri" panose="020F0502020204030204" pitchFamily="34" charset="0"/>
              </a:rPr>
              <a:t>dax</a:t>
            </a:r>
            <a:r>
              <a:rPr lang="en-US" dirty="0">
                <a:cs typeface="Calibri" panose="020F0502020204030204" pitchFamily="34" charset="0"/>
              </a:rPr>
              <a:t>: Model and hardware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11734800" cy="5791200"/>
          </a:xfrm>
        </p:spPr>
        <p:txBody>
          <a:bodyPr anchor="t">
            <a:normAutofit fontScale="92500" lnSpcReduction="10000"/>
          </a:bodyPr>
          <a:lstStyle/>
          <a:p>
            <a:r>
              <a:rPr lang="en-US" dirty="0"/>
              <a:t>In-Memory Mode Model</a:t>
            </a:r>
          </a:p>
          <a:p>
            <a:pPr lvl="1"/>
            <a:r>
              <a:rPr lang="en-US" dirty="0"/>
              <a:t>Careful selection of row granularity and column cardinality</a:t>
            </a:r>
          </a:p>
          <a:p>
            <a:pPr lvl="1"/>
            <a:r>
              <a:rPr lang="en-US" dirty="0"/>
              <a:t>Analysis of compression and partitioning (8M row default)</a:t>
            </a:r>
          </a:p>
          <a:p>
            <a:pPr lvl="1"/>
            <a:r>
              <a:rPr lang="en-US" dirty="0"/>
              <a:t>Analysis of memory settings and optimal sort order</a:t>
            </a:r>
          </a:p>
          <a:p>
            <a:endParaRPr lang="en-US" dirty="0"/>
          </a:p>
          <a:p>
            <a:r>
              <a:rPr lang="en-US" dirty="0"/>
              <a:t>Direct Query Model</a:t>
            </a:r>
          </a:p>
          <a:p>
            <a:pPr lvl="1"/>
            <a:r>
              <a:rPr lang="en-US" dirty="0"/>
              <a:t>Referential Integrity to Support Inner Join Queries</a:t>
            </a:r>
          </a:p>
          <a:p>
            <a:pPr lvl="1"/>
            <a:r>
              <a:rPr lang="en-US" dirty="0"/>
              <a:t>Simple Views of Source Data for Query Plans</a:t>
            </a:r>
          </a:p>
          <a:p>
            <a:pPr lvl="1"/>
            <a:r>
              <a:rPr lang="en-US" dirty="0"/>
              <a:t>High Performance Source:</a:t>
            </a:r>
          </a:p>
          <a:p>
            <a:pPr lvl="2"/>
            <a:r>
              <a:rPr lang="en-US" dirty="0"/>
              <a:t>Massive Parallel Processing (MPP) Appliance: APS, Teradata, Oracle; SQL Server with </a:t>
            </a:r>
            <a:r>
              <a:rPr lang="en-US" dirty="0" err="1"/>
              <a:t>Columnstore</a:t>
            </a:r>
            <a:r>
              <a:rPr lang="en-US" dirty="0"/>
              <a:t> Index or optimized schema?	</a:t>
            </a:r>
          </a:p>
          <a:p>
            <a:endParaRPr lang="en-US" dirty="0"/>
          </a:p>
          <a:p>
            <a:r>
              <a:rPr lang="en-US" dirty="0"/>
              <a:t>Scaling Up and Out:</a:t>
            </a:r>
          </a:p>
          <a:p>
            <a:pPr lvl="1"/>
            <a:r>
              <a:rPr lang="en-US" dirty="0"/>
              <a:t>Preferred In Memory Hardware: 3Ghz+ Clock, 2133 </a:t>
            </a:r>
            <a:r>
              <a:rPr lang="en-US" dirty="0" err="1"/>
              <a:t>Mhz</a:t>
            </a:r>
            <a:r>
              <a:rPr lang="en-US" dirty="0"/>
              <a:t>+ RAM, large L3 cache</a:t>
            </a:r>
          </a:p>
          <a:p>
            <a:pPr lvl="1"/>
            <a:r>
              <a:rPr lang="en-US" dirty="0"/>
              <a:t>Scale Up: More memory and CPU cores to accommodate larger models with more segments</a:t>
            </a:r>
          </a:p>
          <a:p>
            <a:pPr lvl="1"/>
            <a:r>
              <a:rPr lang="en-US" dirty="0"/>
              <a:t>Scale Out: Load balance multiple SSAS Query Servers to address concurrency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38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0"/>
          <a:stretch/>
        </p:blipFill>
        <p:spPr>
          <a:xfrm>
            <a:off x="7935383" y="797170"/>
            <a:ext cx="33051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0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-39227"/>
            <a:ext cx="8534400" cy="685800"/>
          </a:xfrm>
        </p:spPr>
        <p:txBody>
          <a:bodyPr>
            <a:normAutofit fontScale="90000"/>
          </a:bodyPr>
          <a:lstStyle/>
          <a:p>
            <a:r>
              <a:rPr lang="en-US" dirty="0"/>
              <a:t>Build </a:t>
            </a:r>
            <a:r>
              <a:rPr lang="en-US" dirty="0" err="1"/>
              <a:t>dax</a:t>
            </a:r>
            <a:r>
              <a:rPr lang="en-US" dirty="0"/>
              <a:t> on a sound foundation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39</a:t>
            </a:fld>
            <a:endParaRPr lang="en-US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23208134"/>
              </p:ext>
            </p:extLst>
          </p:nvPr>
        </p:nvGraphicFramePr>
        <p:xfrm>
          <a:off x="2133600" y="128986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585" y="4901450"/>
            <a:ext cx="274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</a:t>
            </a:r>
            <a:r>
              <a:rPr lang="en-US" dirty="0" err="1"/>
              <a:t>DirectQuery</a:t>
            </a:r>
            <a:r>
              <a:rPr lang="en-US" dirty="0"/>
              <a:t>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Evaluate hardware and performance of source (Teradata, Oracle, SQL, APS) </a:t>
            </a:r>
          </a:p>
          <a:p>
            <a:r>
              <a:rPr lang="en-US" dirty="0"/>
              <a:t>	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432192" y="4923169"/>
            <a:ext cx="274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In-Memory Mode: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Consider speed of CPU and RAM, # of Cores if large models, NUMA Awareness on VM	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05800" y="2819400"/>
            <a:ext cx="3429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Build star schema(s)</a:t>
            </a:r>
          </a:p>
          <a:p>
            <a:r>
              <a:rPr lang="en-US" dirty="0"/>
              <a:t>Avoid Calculated Columns</a:t>
            </a:r>
          </a:p>
          <a:p>
            <a:r>
              <a:rPr lang="en-US" dirty="0"/>
              <a:t>Analyze Compression and </a:t>
            </a:r>
            <a:r>
              <a:rPr lang="en-US" dirty="0" err="1"/>
              <a:t>Partioning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" y="2819400"/>
            <a:ext cx="340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Minimal columns required</a:t>
            </a:r>
          </a:p>
          <a:p>
            <a:r>
              <a:rPr lang="en-US" dirty="0"/>
              <a:t>Minimal row grain required</a:t>
            </a:r>
          </a:p>
          <a:p>
            <a:r>
              <a:rPr lang="en-US" dirty="0"/>
              <a:t>Minimal data type precision</a:t>
            </a:r>
          </a:p>
          <a:p>
            <a:r>
              <a:rPr lang="en-US" dirty="0"/>
              <a:t>Optimize priority columns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4608" y="1197530"/>
            <a:ext cx="508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Leverage storage engine</a:t>
            </a:r>
          </a:p>
          <a:p>
            <a:r>
              <a:rPr lang="en-US" dirty="0"/>
              <a:t>Leverage efficient/selective filter conditions</a:t>
            </a:r>
          </a:p>
          <a:p>
            <a:r>
              <a:rPr lang="en-US" dirty="0"/>
              <a:t>Minimize materialization of temporary tables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33600" y="1289863"/>
            <a:ext cx="3599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Limit iterating functions</a:t>
            </a:r>
          </a:p>
          <a:p>
            <a:r>
              <a:rPr lang="en-US" dirty="0"/>
              <a:t>	Avoid FILTER() if possible</a:t>
            </a:r>
          </a:p>
          <a:p>
            <a:r>
              <a:rPr lang="en-US" dirty="0"/>
              <a:t>Operate on columns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1992" y="552719"/>
            <a:ext cx="1059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Sound models and hardware simplify DAX development and tuning efforts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Migrate logic from DAX to Model and from Model to Source System when possible </a:t>
            </a:r>
          </a:p>
        </p:txBody>
      </p:sp>
    </p:spTree>
    <p:extLst>
      <p:ext uri="{BB962C8B-B14F-4D97-AF65-F5344CB8AC3E}">
        <p14:creationId xmlns:p14="http://schemas.microsoft.com/office/powerpoint/2010/main" val="194976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Goals for this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834065"/>
            <a:ext cx="7543799" cy="5402385"/>
          </a:xfrm>
        </p:spPr>
        <p:txBody>
          <a:bodyPr anchor="t">
            <a:normAutofit/>
          </a:bodyPr>
          <a:lstStyle/>
          <a:p>
            <a:r>
              <a:rPr lang="en-US" dirty="0"/>
              <a:t>Maximize SSAS Tabular 2016 Information Delivery</a:t>
            </a:r>
          </a:p>
          <a:p>
            <a:pPr lvl="1"/>
            <a:r>
              <a:rPr lang="en-US" dirty="0"/>
              <a:t>45 minutes for concepts </a:t>
            </a:r>
          </a:p>
          <a:p>
            <a:pPr lvl="1"/>
            <a:r>
              <a:rPr lang="en-US" dirty="0"/>
              <a:t>15 minutes for examples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See the larger picture of SSAS Tabular 2016</a:t>
            </a:r>
          </a:p>
          <a:p>
            <a:pPr lvl="1"/>
            <a:r>
              <a:rPr lang="en-US" dirty="0"/>
              <a:t>Compare to Multidimensional, New Features, Roadmap</a:t>
            </a:r>
          </a:p>
          <a:p>
            <a:pPr lvl="1"/>
            <a:r>
              <a:rPr lang="en-US" dirty="0"/>
              <a:t>New Use Cases: Power BI, Direct Query, SSRS, Azure SSAS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Hands On Practical Knowledge</a:t>
            </a:r>
          </a:p>
          <a:p>
            <a:pPr lvl="1"/>
            <a:r>
              <a:rPr lang="en-US" dirty="0"/>
              <a:t>Upgrade Considerations: Servers, Models, Features</a:t>
            </a:r>
          </a:p>
          <a:p>
            <a:pPr lvl="1"/>
            <a:r>
              <a:rPr lang="en-US" dirty="0"/>
              <a:t>Bi-Directional Relationships, New DAX Functions, Scripting  </a:t>
            </a:r>
          </a:p>
          <a:p>
            <a:pPr lvl="1"/>
            <a:r>
              <a:rPr lang="en-US" dirty="0"/>
              <a:t>Areas to Target for Max ROI; Latest SP1 Features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0" r="26374"/>
          <a:stretch/>
        </p:blipFill>
        <p:spPr>
          <a:xfrm>
            <a:off x="7772400" y="3797366"/>
            <a:ext cx="3813048" cy="24654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755339"/>
            <a:ext cx="3810000" cy="286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40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2" y="-14286"/>
            <a:ext cx="9602788" cy="73659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Think in terms of column segments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334000"/>
            <a:ext cx="12038012" cy="1333499"/>
          </a:xfrm>
        </p:spPr>
        <p:txBody>
          <a:bodyPr anchor="t">
            <a:normAutofit/>
          </a:bodyPr>
          <a:lstStyle/>
          <a:p>
            <a:r>
              <a:rPr lang="en-US" dirty="0"/>
              <a:t>Cardinality and distribution of values primarily drive segment size</a:t>
            </a:r>
          </a:p>
          <a:p>
            <a:r>
              <a:rPr lang="en-US" dirty="0"/>
              <a:t>Can improve compression by increasing segment size; (at expense of longer processing times)</a:t>
            </a:r>
          </a:p>
          <a:p>
            <a:r>
              <a:rPr lang="en-US" dirty="0"/>
              <a:t>Can drive optimal compression and segment elimination via Order By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200" y="685800"/>
            <a:ext cx="11735480" cy="1272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For Import Mode models, data is stored in compressed column segments</a:t>
            </a:r>
          </a:p>
          <a:p>
            <a:r>
              <a:rPr lang="en-US" dirty="0"/>
              <a:t>1 column segment per CPU Core; 8M rows per column segment (default)</a:t>
            </a:r>
          </a:p>
          <a:p>
            <a:r>
              <a:rPr lang="en-US" dirty="0"/>
              <a:t>Memory Size of segments and # of segments used in queries drives performance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41116" y="2103566"/>
            <a:ext cx="2422284" cy="286232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Hierarchy and relationship structures stored and updated separately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Calculated columns are computed; not compressed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0526" t="30341" r="18837"/>
          <a:stretch/>
        </p:blipFill>
        <p:spPr>
          <a:xfrm>
            <a:off x="8302868" y="1935154"/>
            <a:ext cx="1143000" cy="32669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6619" y="2103566"/>
            <a:ext cx="8001001" cy="286232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Model Processing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Unique Values of column are encoded, stored in dictionary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Integer columns may be Value Encoded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Sort Order Determined by Model; limited by Timebox setting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Run Length Encoding is performed by segment to compress data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Repeating values are compressed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Each Partition has independent </a:t>
            </a:r>
            <a:r>
              <a:rPr lang="en-US" dirty="0" err="1"/>
              <a:t>segements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2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11125200" cy="745067"/>
          </a:xfrm>
        </p:spPr>
        <p:txBody>
          <a:bodyPr>
            <a:normAutofit/>
          </a:bodyPr>
          <a:lstStyle/>
          <a:p>
            <a:pPr algn="ctr"/>
            <a:r>
              <a:rPr lang="en-US" dirty="0" err="1">
                <a:cs typeface="Calibri" panose="020F0502020204030204" pitchFamily="34" charset="0"/>
              </a:rPr>
              <a:t>Ssas</a:t>
            </a:r>
            <a:r>
              <a:rPr lang="en-US" dirty="0">
                <a:cs typeface="Calibri" panose="020F0502020204030204" pitchFamily="34" charset="0"/>
              </a:rPr>
              <a:t> tabular model Red lights!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897467"/>
            <a:ext cx="7924119" cy="5655733"/>
          </a:xfrm>
          <a:solidFill>
            <a:srgbClr val="FF0000"/>
          </a:solidFill>
        </p:spPr>
        <p:txBody>
          <a:bodyPr anchor="t">
            <a:normAutofit fontScale="85000" lnSpcReduction="20000"/>
          </a:bodyPr>
          <a:lstStyle/>
          <a:p>
            <a:r>
              <a:rPr lang="en-US" dirty="0"/>
              <a:t>Out of Memory </a:t>
            </a:r>
          </a:p>
          <a:p>
            <a:pPr lvl="1"/>
            <a:r>
              <a:rPr lang="en-US" dirty="0"/>
              <a:t>Over Memory Limits</a:t>
            </a:r>
          </a:p>
          <a:p>
            <a:pPr lvl="1"/>
            <a:r>
              <a:rPr lang="en-US" dirty="0"/>
              <a:t>Queries  and processing paging to disk </a:t>
            </a:r>
          </a:p>
          <a:p>
            <a:endParaRPr lang="en-US" dirty="0"/>
          </a:p>
          <a:p>
            <a:r>
              <a:rPr lang="en-US" dirty="0"/>
              <a:t>Model source queries pointed directly to source tables </a:t>
            </a:r>
          </a:p>
          <a:p>
            <a:pPr lvl="1"/>
            <a:r>
              <a:rPr lang="en-US" dirty="0"/>
              <a:t>Processing will fail when source table changes</a:t>
            </a:r>
          </a:p>
          <a:p>
            <a:pPr lvl="1"/>
            <a:endParaRPr lang="en-US" dirty="0"/>
          </a:p>
          <a:p>
            <a:r>
              <a:rPr lang="en-US" dirty="0"/>
              <a:t>Disparate Data Types Used for Relationship Columns</a:t>
            </a:r>
          </a:p>
          <a:p>
            <a:pPr lvl="1"/>
            <a:r>
              <a:rPr lang="en-US" dirty="0"/>
              <a:t>Example: Text to Integer can cause failure, errors</a:t>
            </a:r>
          </a:p>
          <a:p>
            <a:endParaRPr lang="en-US" dirty="0"/>
          </a:p>
          <a:p>
            <a:r>
              <a:rPr lang="en-US" dirty="0"/>
              <a:t>Dimension Tables with Duplicate Keys (or potential for dupes)</a:t>
            </a:r>
          </a:p>
          <a:p>
            <a:pPr lvl="1"/>
            <a:r>
              <a:rPr lang="en-US" dirty="0"/>
              <a:t>Relationships require distinct values on one side</a:t>
            </a:r>
          </a:p>
          <a:p>
            <a:endParaRPr lang="en-US" dirty="0"/>
          </a:p>
          <a:p>
            <a:r>
              <a:rPr lang="en-US" dirty="0"/>
              <a:t>NUMA Awareness: SSAS Tabular 2012-2014 Not </a:t>
            </a:r>
            <a:r>
              <a:rPr lang="en-US" dirty="0" err="1"/>
              <a:t>Numa</a:t>
            </a:r>
            <a:r>
              <a:rPr lang="en-US" dirty="0"/>
              <a:t> Aware</a:t>
            </a:r>
          </a:p>
          <a:p>
            <a:pPr lvl="1"/>
            <a:endParaRPr lang="en-US" dirty="0"/>
          </a:p>
          <a:p>
            <a:r>
              <a:rPr lang="en-US" dirty="0"/>
              <a:t>Mixed Granularity of Fact Table Rows</a:t>
            </a:r>
          </a:p>
          <a:p>
            <a:pPr lvl="1"/>
            <a:r>
              <a:rPr lang="en-US" dirty="0"/>
              <a:t>Will significantly add to complexity of mode and DAX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41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4" t="9000" r="27524" b="10508"/>
          <a:stretch/>
        </p:blipFill>
        <p:spPr>
          <a:xfrm>
            <a:off x="9067800" y="1084385"/>
            <a:ext cx="1981200" cy="49699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7"/>
          <a:stretch/>
        </p:blipFill>
        <p:spPr>
          <a:xfrm>
            <a:off x="5496647" y="990600"/>
            <a:ext cx="2681912" cy="147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9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/>
              <a:t>Ssas</a:t>
            </a:r>
            <a:r>
              <a:rPr lang="en-US" dirty="0"/>
              <a:t> tabular model: Yellow lights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0" t="9627" r="21000"/>
          <a:stretch/>
        </p:blipFill>
        <p:spPr>
          <a:xfrm>
            <a:off x="8456612" y="767975"/>
            <a:ext cx="2820988" cy="5166468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0" y="767974"/>
            <a:ext cx="8075612" cy="6090025"/>
          </a:xfrm>
          <a:solidFill>
            <a:srgbClr val="FFFF00"/>
          </a:solidFill>
        </p:spPr>
        <p:txBody>
          <a:bodyPr anchor="t"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Calculated Columns on (large) Fact Tables</a:t>
            </a:r>
          </a:p>
          <a:p>
            <a:r>
              <a:rPr lang="en-US" dirty="0">
                <a:solidFill>
                  <a:schemeClr val="bg1"/>
                </a:solidFill>
              </a:rPr>
              <a:t>Unnecessary columns loaded to model</a:t>
            </a:r>
          </a:p>
          <a:p>
            <a:r>
              <a:rPr lang="en-US" dirty="0">
                <a:solidFill>
                  <a:schemeClr val="bg1"/>
                </a:solidFill>
              </a:rPr>
              <a:t>Decimal Data Type when Currency/Fixed Decimal suffices</a:t>
            </a:r>
          </a:p>
          <a:p>
            <a:r>
              <a:rPr lang="en-US" dirty="0">
                <a:solidFill>
                  <a:schemeClr val="bg1"/>
                </a:solidFill>
              </a:rPr>
              <a:t>Model Table Source SQL used as ETL layer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Layers of views on views, complex logic, CTEs, Unions, </a:t>
            </a:r>
            <a:r>
              <a:rPr lang="en-US" dirty="0" err="1">
                <a:solidFill>
                  <a:schemeClr val="bg1"/>
                </a:solidFill>
              </a:rPr>
              <a:t>etc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Snowflake Schema or Fact to Fact relationships</a:t>
            </a:r>
          </a:p>
          <a:p>
            <a:r>
              <a:rPr lang="en-US" dirty="0">
                <a:solidFill>
                  <a:schemeClr val="bg1"/>
                </a:solidFill>
              </a:rPr>
              <a:t>Limited Tabular Experience, Hubris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Accidental BI, Power User, MOLAP Pro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“It’s in memory, it should be fast”</a:t>
            </a:r>
          </a:p>
          <a:p>
            <a:r>
              <a:rPr lang="en-US" dirty="0">
                <a:solidFill>
                  <a:schemeClr val="bg1"/>
                </a:solidFill>
              </a:rPr>
              <a:t>No knowledge of top/critical queries and columns</a:t>
            </a:r>
          </a:p>
          <a:p>
            <a:r>
              <a:rPr lang="en-US" dirty="0">
                <a:solidFill>
                  <a:schemeClr val="bg1"/>
                </a:solidFill>
              </a:rPr>
              <a:t>Inefficient Partition Sizes reducing compression</a:t>
            </a:r>
          </a:p>
          <a:p>
            <a:r>
              <a:rPr lang="en-US" dirty="0">
                <a:solidFill>
                  <a:schemeClr val="bg1"/>
                </a:solidFill>
              </a:rPr>
              <a:t>Lack of Support for Early Arriving Facts</a:t>
            </a:r>
          </a:p>
          <a:p>
            <a:r>
              <a:rPr lang="en-US" dirty="0">
                <a:solidFill>
                  <a:schemeClr val="bg1"/>
                </a:solidFill>
              </a:rPr>
              <a:t>Silo Model: Different definitions used in other models or reports</a:t>
            </a:r>
          </a:p>
          <a:p>
            <a:r>
              <a:rPr lang="en-US" dirty="0">
                <a:solidFill>
                  <a:schemeClr val="bg1"/>
                </a:solidFill>
              </a:rPr>
              <a:t>FILTER() used inappropriately</a:t>
            </a:r>
          </a:p>
          <a:p>
            <a:r>
              <a:rPr lang="en-US" dirty="0">
                <a:solidFill>
                  <a:schemeClr val="bg1"/>
                </a:solidFill>
              </a:rPr>
              <a:t>Wide ‘Extract Report’ Requirements</a:t>
            </a:r>
          </a:p>
        </p:txBody>
      </p:sp>
    </p:spTree>
    <p:extLst>
      <p:ext uri="{BB962C8B-B14F-4D97-AF65-F5344CB8AC3E}">
        <p14:creationId xmlns:p14="http://schemas.microsoft.com/office/powerpoint/2010/main" val="105864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152400"/>
            <a:ext cx="4572000" cy="745067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WHY LEARN DAX?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97466"/>
            <a:ext cx="8686800" cy="5884334"/>
          </a:xfrm>
        </p:spPr>
        <p:txBody>
          <a:bodyPr anchor="t">
            <a:normAutofit lnSpcReduction="10000"/>
          </a:bodyPr>
          <a:lstStyle/>
          <a:p>
            <a:r>
              <a:rPr lang="en-US" dirty="0"/>
              <a:t>DAX is now the primary analysis language of Microsoft BI</a:t>
            </a:r>
          </a:p>
          <a:p>
            <a:pPr lvl="1"/>
            <a:r>
              <a:rPr lang="en-US" dirty="0"/>
              <a:t>Author in SSAS, Power BI Desktop and Power Pivot for Excel </a:t>
            </a:r>
          </a:p>
          <a:p>
            <a:pPr lvl="1"/>
            <a:r>
              <a:rPr lang="en-US" dirty="0"/>
              <a:t>Enhanced SSAS Tabular 2016, New DAX Functions and Variables</a:t>
            </a:r>
          </a:p>
          <a:p>
            <a:pPr lvl="1"/>
            <a:r>
              <a:rPr lang="en-US" dirty="0"/>
              <a:t>Azure Analysis Services (Preview, Currently Tabular Only)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Models Are Needed, with or without the data </a:t>
            </a:r>
          </a:p>
          <a:p>
            <a:pPr lvl="1"/>
            <a:r>
              <a:rPr lang="en-US" dirty="0"/>
              <a:t>Simplified Interface, Platform for Self-Service and BI Development</a:t>
            </a:r>
          </a:p>
          <a:p>
            <a:pPr lvl="1"/>
            <a:r>
              <a:rPr lang="en-US" dirty="0"/>
              <a:t>Version Control, Security, Performance, Custom Requirements</a:t>
            </a:r>
          </a:p>
          <a:p>
            <a:pPr lvl="1"/>
            <a:r>
              <a:rPr lang="en-US" dirty="0"/>
              <a:t>Direct Query Now a Viable Option; Leverage DW/Relational Sources 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Reasonable Learning Curve</a:t>
            </a:r>
          </a:p>
          <a:p>
            <a:pPr lvl="1"/>
            <a:r>
              <a:rPr lang="en-US" dirty="0"/>
              <a:t>Simpler than MDX; Can benefit from SQL and Excel experience </a:t>
            </a:r>
          </a:p>
          <a:p>
            <a:pPr lvl="1"/>
            <a:r>
              <a:rPr lang="en-US" dirty="0"/>
              <a:t>Target core concepts and functions for accelerated growth  </a:t>
            </a:r>
          </a:p>
          <a:p>
            <a:pPr lvl="1"/>
            <a:r>
              <a:rPr lang="en-US" dirty="0"/>
              <a:t>‘</a:t>
            </a:r>
            <a:r>
              <a:rPr lang="en-US" dirty="0" err="1"/>
              <a:t>Composable</a:t>
            </a:r>
            <a:r>
              <a:rPr lang="en-US" dirty="0"/>
              <a:t>’ Functional Language becomes easier to author and understand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43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19"/>
          <a:stretch/>
        </p:blipFill>
        <p:spPr>
          <a:xfrm>
            <a:off x="8493369" y="1371600"/>
            <a:ext cx="3534473" cy="19767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4495800"/>
            <a:ext cx="288036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52400"/>
            <a:ext cx="8383436" cy="74506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HOW TO LEARN DAX and </a:t>
            </a:r>
            <a:r>
              <a:rPr lang="en-US" dirty="0" err="1">
                <a:cs typeface="Calibri" panose="020F0502020204030204" pitchFamily="34" charset="0"/>
              </a:rPr>
              <a:t>ssas</a:t>
            </a:r>
            <a:r>
              <a:rPr lang="en-US" dirty="0">
                <a:cs typeface="Calibri" panose="020F0502020204030204" pitchFamily="34" charset="0"/>
              </a:rPr>
              <a:t> tabular?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7" y="916517"/>
            <a:ext cx="5560205" cy="3655483"/>
          </a:xfrm>
        </p:spPr>
        <p:txBody>
          <a:bodyPr anchor="t">
            <a:normAutofit fontScale="92500" lnSpcReduction="10000"/>
          </a:bodyPr>
          <a:lstStyle/>
          <a:p>
            <a:r>
              <a:rPr lang="en-US" dirty="0"/>
              <a:t>Write It: </a:t>
            </a:r>
          </a:p>
          <a:p>
            <a:pPr lvl="1"/>
            <a:r>
              <a:rPr lang="en-US" dirty="0"/>
              <a:t>Free Dev Instance</a:t>
            </a:r>
          </a:p>
          <a:p>
            <a:pPr lvl="1"/>
            <a:r>
              <a:rPr lang="en-US" dirty="0"/>
              <a:t>Development at work</a:t>
            </a:r>
          </a:p>
          <a:p>
            <a:pPr lvl="2"/>
            <a:r>
              <a:rPr lang="en-US" dirty="0"/>
              <a:t>Experiment, Test</a:t>
            </a:r>
          </a:p>
          <a:p>
            <a:r>
              <a:rPr lang="en-US" dirty="0"/>
              <a:t>Analyze It</a:t>
            </a:r>
          </a:p>
          <a:p>
            <a:pPr lvl="1"/>
            <a:r>
              <a:rPr lang="en-US" dirty="0"/>
              <a:t>Explain results</a:t>
            </a:r>
          </a:p>
          <a:p>
            <a:pPr lvl="1"/>
            <a:r>
              <a:rPr lang="en-US" dirty="0"/>
              <a:t>Explain performance </a:t>
            </a:r>
          </a:p>
          <a:p>
            <a:r>
              <a:rPr lang="en-US" dirty="0"/>
              <a:t>Study It</a:t>
            </a:r>
          </a:p>
          <a:p>
            <a:pPr lvl="1"/>
            <a:r>
              <a:rPr lang="en-US" dirty="0"/>
              <a:t>Start with </a:t>
            </a:r>
            <a:r>
              <a:rPr lang="en-US" dirty="0" err="1"/>
              <a:t>PowerPivotPro</a:t>
            </a:r>
            <a:r>
              <a:rPr lang="en-US" dirty="0"/>
              <a:t>, then upgrade</a:t>
            </a:r>
          </a:p>
          <a:p>
            <a:pPr lvl="1"/>
            <a:r>
              <a:rPr lang="en-US" dirty="0"/>
              <a:t>Read and write blogs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44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134" y="1156286"/>
            <a:ext cx="2226930" cy="27157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111" y="1156287"/>
            <a:ext cx="2231136" cy="27157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511" y="3948254"/>
            <a:ext cx="2229781" cy="2719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4724400"/>
            <a:ext cx="9753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Concepts to Focus on: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Evaluation Context: “Which rows are active to be evaluated?”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Filter Context and Row </a:t>
            </a:r>
            <a:r>
              <a:rPr lang="en-US" dirty="0" err="1"/>
              <a:t>Contenxt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Context Transition: Row Context to Filter Context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DAX Functions and Variables</a:t>
            </a:r>
          </a:p>
        </p:txBody>
      </p:sp>
    </p:spTree>
    <p:extLst>
      <p:ext uri="{BB962C8B-B14F-4D97-AF65-F5344CB8AC3E}">
        <p14:creationId xmlns:p14="http://schemas.microsoft.com/office/powerpoint/2010/main" val="193525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11125200" cy="745067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DAX Data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6934200" cy="5715000"/>
          </a:xfrm>
        </p:spPr>
        <p:txBody>
          <a:bodyPr anchor="t">
            <a:normAutofit/>
          </a:bodyPr>
          <a:lstStyle/>
          <a:p>
            <a:r>
              <a:rPr lang="en-US" dirty="0"/>
              <a:t>Two Main Types: Numeric and Not Numeric</a:t>
            </a:r>
          </a:p>
          <a:p>
            <a:r>
              <a:rPr lang="en-US" dirty="0"/>
              <a:t>Numeric: Can apply DAX functions</a:t>
            </a:r>
          </a:p>
          <a:p>
            <a:pPr lvl="1"/>
            <a:r>
              <a:rPr lang="en-US" dirty="0"/>
              <a:t>Whole Number: 19 Digits of Precision</a:t>
            </a:r>
          </a:p>
          <a:p>
            <a:pPr lvl="1"/>
            <a:r>
              <a:rPr lang="en-US" dirty="0"/>
              <a:t>Fixed Decimal Number: 19 Precision, Scale of 4 (19,4)</a:t>
            </a:r>
          </a:p>
          <a:p>
            <a:pPr lvl="2"/>
            <a:r>
              <a:rPr lang="en-US" dirty="0"/>
              <a:t>‘Currency’ in SSAS Tabular and Power Pivot </a:t>
            </a:r>
          </a:p>
          <a:p>
            <a:pPr lvl="1"/>
            <a:r>
              <a:rPr lang="en-US" dirty="0"/>
              <a:t>Decimal Number: 15 Digits of Precision</a:t>
            </a:r>
          </a:p>
          <a:p>
            <a:pPr lvl="2"/>
            <a:r>
              <a:rPr lang="en-US" dirty="0"/>
              <a:t>Floating point; Approximate</a:t>
            </a:r>
          </a:p>
          <a:p>
            <a:pPr lvl="1"/>
            <a:r>
              <a:rPr lang="en-US" dirty="0"/>
              <a:t>Date: Internally stored as floating point</a:t>
            </a:r>
          </a:p>
          <a:p>
            <a:pPr lvl="2"/>
            <a:r>
              <a:rPr lang="en-US" dirty="0"/>
              <a:t>Integer Part: # of Days after 12/30/1899 </a:t>
            </a:r>
          </a:p>
          <a:p>
            <a:pPr lvl="2"/>
            <a:r>
              <a:rPr lang="en-US" dirty="0"/>
              <a:t>Decimal Part: Fraction of day in seconds (1 / (24*60*60))</a:t>
            </a:r>
          </a:p>
          <a:p>
            <a:pPr lvl="1"/>
            <a:r>
              <a:rPr lang="en-US" dirty="0"/>
              <a:t>True/False (Boolean): TRUE = 1, False = 0 </a:t>
            </a:r>
          </a:p>
          <a:p>
            <a:r>
              <a:rPr lang="en-US" dirty="0"/>
              <a:t>Non Numeric:</a:t>
            </a:r>
          </a:p>
          <a:p>
            <a:pPr lvl="1"/>
            <a:r>
              <a:rPr lang="en-US" dirty="0"/>
              <a:t>Text: Unicode String, Case Insensitive</a:t>
            </a:r>
          </a:p>
          <a:p>
            <a:pPr lvl="1"/>
            <a:r>
              <a:rPr lang="en-US" dirty="0"/>
              <a:t>Binary/BLOB: Not Accessible by DAX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45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162800" y="1066800"/>
            <a:ext cx="4876800" cy="5257800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</a:rPr>
              <a:t>Model Design Considerations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Whole Numbers for optimal performance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Value Encoding and Compression</a:t>
            </a:r>
          </a:p>
          <a:p>
            <a:r>
              <a:rPr lang="en-US" dirty="0">
                <a:solidFill>
                  <a:schemeClr val="bg1"/>
                </a:solidFill>
              </a:rPr>
              <a:t>Fixed Decimal instead of Decimal Number if sufficient precision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Avoid rounding errors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Support for larger numbers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Better performance than Decimal</a:t>
            </a:r>
          </a:p>
          <a:p>
            <a:r>
              <a:rPr lang="en-US" dirty="0">
                <a:solidFill>
                  <a:schemeClr val="bg1"/>
                </a:solidFill>
              </a:rPr>
              <a:t>Avoid Implicit Type Conversions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Errors and Performance Degraded</a:t>
            </a:r>
          </a:p>
          <a:p>
            <a:r>
              <a:rPr lang="en-US" dirty="0">
                <a:solidFill>
                  <a:schemeClr val="bg1"/>
                </a:solidFill>
              </a:rPr>
              <a:t>Date Relationships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Ensure all date values or use </a:t>
            </a:r>
            <a:r>
              <a:rPr lang="en-US">
                <a:solidFill>
                  <a:schemeClr val="bg1"/>
                </a:solidFill>
              </a:rPr>
              <a:t>YYYYMMDD Integer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98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11125200" cy="745067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DAX Syntax and operators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9448800" cy="5334000"/>
          </a:xfrm>
        </p:spPr>
        <p:txBody>
          <a:bodyPr anchor="t">
            <a:normAutofit/>
          </a:bodyPr>
          <a:lstStyle/>
          <a:p>
            <a:r>
              <a:rPr lang="en-US" dirty="0"/>
              <a:t>Table with spaces: ‘the table’[column]</a:t>
            </a:r>
          </a:p>
          <a:p>
            <a:r>
              <a:rPr lang="en-US" dirty="0"/>
              <a:t>Table without spaces: </a:t>
            </a:r>
            <a:r>
              <a:rPr lang="en-US" dirty="0" err="1"/>
              <a:t>thetable</a:t>
            </a:r>
            <a:r>
              <a:rPr lang="en-US" dirty="0"/>
              <a:t>[column]</a:t>
            </a:r>
          </a:p>
          <a:p>
            <a:r>
              <a:rPr lang="en-US" dirty="0"/>
              <a:t>Measure: [My Measure]</a:t>
            </a:r>
          </a:p>
          <a:p>
            <a:r>
              <a:rPr lang="en-US" dirty="0"/>
              <a:t>Define Measure: </a:t>
            </a:r>
            <a:r>
              <a:rPr lang="en-US" dirty="0" err="1"/>
              <a:t>TableName</a:t>
            </a:r>
            <a:r>
              <a:rPr lang="en-US" dirty="0"/>
              <a:t>[My New Measure] </a:t>
            </a:r>
          </a:p>
          <a:p>
            <a:r>
              <a:rPr lang="en-US" dirty="0"/>
              <a:t>Column from result set table: [The Column Name]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46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0600" y="3306007"/>
          <a:ext cx="9296400" cy="326998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213429">
                  <a:extLst>
                    <a:ext uri="{9D8B030D-6E8A-4147-A177-3AD203B41FA5}">
                      <a16:colId xmlns:a16="http://schemas.microsoft.com/office/drawing/2014/main" val="2476113758"/>
                    </a:ext>
                  </a:extLst>
                </a:gridCol>
                <a:gridCol w="3086388">
                  <a:extLst>
                    <a:ext uri="{9D8B030D-6E8A-4147-A177-3AD203B41FA5}">
                      <a16:colId xmlns:a16="http://schemas.microsoft.com/office/drawing/2014/main" val="4118637309"/>
                    </a:ext>
                  </a:extLst>
                </a:gridCol>
                <a:gridCol w="3996583">
                  <a:extLst>
                    <a:ext uri="{9D8B030D-6E8A-4147-A177-3AD203B41FA5}">
                      <a16:colId xmlns:a16="http://schemas.microsoft.com/office/drawing/2014/main" val="2182168582"/>
                    </a:ext>
                  </a:extLst>
                </a:gridCol>
              </a:tblGrid>
              <a:tr h="44991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Type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Symbol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Use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44830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/>
                        <a:t>Parenthesis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Precedence Order</a:t>
                      </a:r>
                    </a:p>
                    <a:p>
                      <a:r>
                        <a:rPr lang="en-US" dirty="0"/>
                        <a:t>Grouping Arguments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477358"/>
                  </a:ext>
                </a:extLst>
              </a:tr>
              <a:tr h="449916">
                <a:tc>
                  <a:txBody>
                    <a:bodyPr/>
                    <a:lstStyle/>
                    <a:p>
                      <a:r>
                        <a:rPr lang="en-US" dirty="0"/>
                        <a:t>Arithmetic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+, -,</a:t>
                      </a:r>
                      <a:r>
                        <a:rPr lang="en-US" baseline="0" dirty="0"/>
                        <a:t> *,/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Basic Arithmetic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0413498"/>
                  </a:ext>
                </a:extLst>
              </a:tr>
              <a:tr h="449916">
                <a:tc>
                  <a:txBody>
                    <a:bodyPr/>
                    <a:lstStyle/>
                    <a:p>
                      <a:r>
                        <a:rPr lang="en-US" dirty="0"/>
                        <a:t>Logical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&amp;&amp;, ||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And,</a:t>
                      </a:r>
                      <a:r>
                        <a:rPr lang="en-US" baseline="0" dirty="0"/>
                        <a:t> Or conditions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99374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/>
                        <a:t>Text Concatenate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&amp;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Concatenation</a:t>
                      </a:r>
                      <a:r>
                        <a:rPr lang="en-US" baseline="0" dirty="0"/>
                        <a:t> of strings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415169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dirty="0"/>
                        <a:t>Comparison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=, &lt;&gt;, &gt;=, &lt;, &lt;=,&gt;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Equa</a:t>
                      </a:r>
                      <a:r>
                        <a:rPr lang="en-US" baseline="0" dirty="0"/>
                        <a:t>l, not equal, greater or less than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352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31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11125200" cy="745067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cs typeface="Calibri" panose="020F0502020204030204" pitchFamily="34" charset="0"/>
              </a:rPr>
              <a:t>Calculate: most powerful function in Dax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7620000" cy="5334000"/>
          </a:xfrm>
        </p:spPr>
        <p:txBody>
          <a:bodyPr anchor="t"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47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389" y="1090245"/>
            <a:ext cx="3765291" cy="35567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599" y="1071276"/>
            <a:ext cx="792480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Most powerful, useful, and complex functions in DAX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Same rules and behavior: CALCULATE and CALCULETABLE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Only functions that provide filter context modification: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Add to existing filter context if no conflict with existing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Overwrite existing filter context if conflict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Ignore an existing filter if it exist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See samples in demo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Calculate(&lt;expression&gt;,&lt;filter1&gt;,&lt;filter2&gt;…)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Only &lt;expression&gt; is required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Rules for both functions: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Filters can operate on a single column only or single table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Product[Color] = “White”, Product[Price] &gt; 5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All(Product)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Simple operators only, not measures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Filters evaluated independently; combined in logical 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Expression is evaluated in the newly created filter context </a:t>
            </a:r>
          </a:p>
        </p:txBody>
      </p:sp>
    </p:spTree>
    <p:extLst>
      <p:ext uri="{BB962C8B-B14F-4D97-AF65-F5344CB8AC3E}">
        <p14:creationId xmlns:p14="http://schemas.microsoft.com/office/powerpoint/2010/main" val="317452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Functions to build around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282" y="1143000"/>
            <a:ext cx="8858717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Basic Aggregates</a:t>
            </a:r>
          </a:p>
          <a:p>
            <a:pPr lvl="1"/>
            <a:r>
              <a:rPr lang="en-US" dirty="0"/>
              <a:t>Sum, Min, Max, Average</a:t>
            </a:r>
          </a:p>
          <a:p>
            <a:pPr lvl="1"/>
            <a:r>
              <a:rPr lang="en-US" dirty="0" err="1"/>
              <a:t>Countrows</a:t>
            </a:r>
            <a:r>
              <a:rPr lang="en-US" dirty="0"/>
              <a:t>, </a:t>
            </a:r>
            <a:r>
              <a:rPr lang="en-US" dirty="0" err="1"/>
              <a:t>DistinctCount</a:t>
            </a:r>
            <a:r>
              <a:rPr lang="en-US" dirty="0"/>
              <a:t>, Divide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VALUES</a:t>
            </a:r>
          </a:p>
          <a:p>
            <a:pPr lvl="1"/>
            <a:r>
              <a:rPr lang="en-US" dirty="0"/>
              <a:t>Return a single column table of distinct values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FILTER</a:t>
            </a:r>
          </a:p>
          <a:p>
            <a:pPr lvl="1"/>
            <a:r>
              <a:rPr lang="en-US" dirty="0"/>
              <a:t>Add an additional filter to the existing filter context</a:t>
            </a:r>
          </a:p>
          <a:p>
            <a:pPr lvl="1"/>
            <a:r>
              <a:rPr lang="en-US" dirty="0"/>
              <a:t>FILTER(&lt;table&gt;,&lt;filter expression&gt;, &lt;filter expression&gt; )</a:t>
            </a:r>
          </a:p>
          <a:p>
            <a:endParaRPr lang="en-US" dirty="0"/>
          </a:p>
          <a:p>
            <a:r>
              <a:rPr lang="en-US" dirty="0"/>
              <a:t>ALL </a:t>
            </a:r>
          </a:p>
          <a:p>
            <a:pPr lvl="1"/>
            <a:r>
              <a:rPr lang="en-US" dirty="0"/>
              <a:t>Return a table AND Remove filters from the given table/columns</a:t>
            </a:r>
          </a:p>
          <a:p>
            <a:pPr lvl="1"/>
            <a:r>
              <a:rPr lang="en-US" dirty="0"/>
              <a:t>See different versions in sample code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67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Two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282" y="1143000"/>
            <a:ext cx="9849318" cy="5105400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dirty="0"/>
              <a:t>RELATED and RELATEDTABLE</a:t>
            </a:r>
          </a:p>
          <a:p>
            <a:pPr lvl="1"/>
            <a:r>
              <a:rPr lang="en-US" dirty="0"/>
              <a:t>Traverse relationship from Many to One side and vice versa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Date Time Intelligence</a:t>
            </a:r>
          </a:p>
          <a:p>
            <a:pPr lvl="1"/>
            <a:r>
              <a:rPr lang="en-US" dirty="0"/>
              <a:t>Dedicated DAX Date/Time functions for standard calendar </a:t>
            </a:r>
          </a:p>
          <a:p>
            <a:pPr lvl="1"/>
            <a:r>
              <a:rPr lang="en-US" dirty="0"/>
              <a:t>Compose Functions to work with Custom/Financial Calendar– FILTER and ALL</a:t>
            </a:r>
          </a:p>
          <a:p>
            <a:endParaRPr lang="en-US" dirty="0"/>
          </a:p>
          <a:p>
            <a:r>
              <a:rPr lang="en-US" dirty="0"/>
              <a:t>‘X’ Iterators </a:t>
            </a:r>
          </a:p>
          <a:p>
            <a:pPr lvl="1"/>
            <a:r>
              <a:rPr lang="en-US" dirty="0"/>
              <a:t>SUM(X) – apply aggregation over a row-by-by calculation</a:t>
            </a:r>
          </a:p>
          <a:p>
            <a:pPr lvl="1"/>
            <a:endParaRPr lang="en-US" dirty="0"/>
          </a:p>
          <a:p>
            <a:r>
              <a:rPr lang="en-US" dirty="0"/>
              <a:t>Conditional Logic: </a:t>
            </a:r>
          </a:p>
          <a:p>
            <a:pPr lvl="1"/>
            <a:r>
              <a:rPr lang="en-US" dirty="0"/>
              <a:t>IF, SWITCH, AND, OR</a:t>
            </a:r>
          </a:p>
          <a:p>
            <a:pPr lvl="1"/>
            <a:r>
              <a:rPr lang="en-US" dirty="0" err="1"/>
              <a:t>HASONEVALUE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91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589084"/>
            <a:ext cx="11430681" cy="60960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Overview of SSAS Tabular 2016</a:t>
            </a:r>
          </a:p>
          <a:p>
            <a:pPr lvl="1"/>
            <a:r>
              <a:rPr lang="en-US" sz="2200" dirty="0"/>
              <a:t>Brief history recap: from SQL Server 2008R2 to Today</a:t>
            </a:r>
          </a:p>
          <a:p>
            <a:pPr lvl="1"/>
            <a:r>
              <a:rPr lang="en-US" sz="2200" dirty="0"/>
              <a:t>Tabular vs. Multidimensional Feature Matrix</a:t>
            </a:r>
          </a:p>
          <a:p>
            <a:pPr lvl="1"/>
            <a:r>
              <a:rPr lang="en-US" sz="2200" dirty="0"/>
              <a:t>SSAS Tabular in context of MSBI and Power BI</a:t>
            </a:r>
          </a:p>
          <a:p>
            <a:r>
              <a:rPr lang="en-US" sz="2400" dirty="0"/>
              <a:t>Top New Features</a:t>
            </a:r>
          </a:p>
          <a:p>
            <a:pPr lvl="1"/>
            <a:r>
              <a:rPr lang="en-US" sz="2000" dirty="0"/>
              <a:t>Enhanced </a:t>
            </a:r>
            <a:r>
              <a:rPr lang="en-US" sz="2000" dirty="0" err="1"/>
              <a:t>DirectQuery</a:t>
            </a:r>
            <a:r>
              <a:rPr lang="en-US" sz="2000" dirty="0"/>
              <a:t> Mode</a:t>
            </a:r>
          </a:p>
          <a:p>
            <a:pPr lvl="1"/>
            <a:r>
              <a:rPr lang="en-US" sz="2000" dirty="0"/>
              <a:t>Azure Analysis Services (Preview)</a:t>
            </a:r>
          </a:p>
          <a:p>
            <a:pPr lvl="1"/>
            <a:r>
              <a:rPr lang="en-US" sz="2000" dirty="0"/>
              <a:t>Bi-directional Relationships</a:t>
            </a:r>
            <a:endParaRPr lang="en-US" sz="2400" dirty="0"/>
          </a:p>
          <a:p>
            <a:pPr lvl="1"/>
            <a:r>
              <a:rPr lang="en-US" sz="2000" dirty="0"/>
              <a:t>‘Super DAX’ Performance</a:t>
            </a:r>
          </a:p>
          <a:p>
            <a:pPr lvl="1"/>
            <a:r>
              <a:rPr lang="en-US" sz="2100" dirty="0"/>
              <a:t>New Functions and Variables; Use in Reporting Services</a:t>
            </a:r>
          </a:p>
          <a:p>
            <a:pPr lvl="1"/>
            <a:r>
              <a:rPr lang="en-US" sz="2000" dirty="0"/>
              <a:t>Tabular Object Model and Tabular Model Scripting Language (TMSL)</a:t>
            </a:r>
          </a:p>
          <a:p>
            <a:pPr lvl="1"/>
            <a:r>
              <a:rPr lang="en-US" sz="2000" dirty="0"/>
              <a:t>Processing and Manageability: Parallel Partitions and Extended Events</a:t>
            </a:r>
          </a:p>
          <a:p>
            <a:r>
              <a:rPr lang="en-US" sz="2400" dirty="0"/>
              <a:t>Upgrading to Tabular 2016</a:t>
            </a:r>
          </a:p>
          <a:p>
            <a:pPr lvl="1"/>
            <a:r>
              <a:rPr lang="en-US" sz="2000" dirty="0"/>
              <a:t>1100-03 to 1200 Compatibility Level</a:t>
            </a:r>
          </a:p>
          <a:p>
            <a:pPr lvl="1"/>
            <a:r>
              <a:rPr lang="en-US" sz="2000" dirty="0"/>
              <a:t>NUMA Awareness and Hardware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0" y="25401"/>
            <a:ext cx="8534400" cy="660399"/>
          </a:xfrm>
        </p:spPr>
        <p:txBody>
          <a:bodyPr/>
          <a:lstStyle/>
          <a:p>
            <a:pPr algn="ctr"/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5766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context in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09" y="1076325"/>
            <a:ext cx="11145399" cy="5105400"/>
          </a:xfrm>
        </p:spPr>
        <p:txBody>
          <a:bodyPr anchor="t">
            <a:normAutofit lnSpcReduction="10000"/>
          </a:bodyPr>
          <a:lstStyle/>
          <a:p>
            <a:r>
              <a:rPr lang="en-US" dirty="0"/>
              <a:t>What is Filter Context?</a:t>
            </a:r>
          </a:p>
          <a:p>
            <a:pPr lvl="1"/>
            <a:r>
              <a:rPr lang="en-US" dirty="0"/>
              <a:t>“What rows are ‘active’? given…. </a:t>
            </a:r>
          </a:p>
          <a:p>
            <a:pPr lvl="2"/>
            <a:r>
              <a:rPr lang="en-US" dirty="0"/>
              <a:t>Table Relationships </a:t>
            </a:r>
          </a:p>
          <a:p>
            <a:pPr lvl="3"/>
            <a:r>
              <a:rPr lang="en-US" dirty="0"/>
              <a:t>(Many to One, Bi-Directional?)</a:t>
            </a:r>
          </a:p>
          <a:p>
            <a:pPr lvl="2"/>
            <a:r>
              <a:rPr lang="en-US" dirty="0"/>
              <a:t>Report Filters at Client Level? </a:t>
            </a:r>
          </a:p>
          <a:p>
            <a:pPr lvl="2"/>
            <a:r>
              <a:rPr lang="en-US" dirty="0"/>
              <a:t>FILTER() or ALL() applied?</a:t>
            </a:r>
          </a:p>
          <a:p>
            <a:endParaRPr lang="en-US" dirty="0"/>
          </a:p>
          <a:p>
            <a:r>
              <a:rPr lang="en-US" dirty="0"/>
              <a:t>Steps of Evaluation Context (Run Time)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Initial filter selections applied to tables (slicers, rows/columns, filters)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CALCULATE alters initial filter context if applicable (add/remove/modify)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Each table is reduced to a set of active rows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The active rows traverse relationships to filter other tables</a:t>
            </a:r>
          </a:p>
          <a:p>
            <a:pPr marL="0" indent="0">
              <a:buNone/>
            </a:pPr>
            <a:r>
              <a:rPr lang="en-US" dirty="0"/>
              <a:t>Arithmetic of the measure is evaluated against this final set of rows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t>50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447800"/>
            <a:ext cx="6172200" cy="182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0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6900" y="0"/>
            <a:ext cx="9410700" cy="57822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/>
              <a:t>Ssas</a:t>
            </a:r>
            <a:r>
              <a:rPr lang="en-US" dirty="0"/>
              <a:t> tabular and the </a:t>
            </a:r>
            <a:r>
              <a:rPr lang="en-US" dirty="0" err="1"/>
              <a:t>bI</a:t>
            </a:r>
            <a:r>
              <a:rPr lang="en-US" dirty="0"/>
              <a:t> semantic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80665"/>
            <a:ext cx="11658600" cy="102119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900" dirty="0"/>
              <a:t>The semantic layer (data or not) between BI client tools and data sources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900" dirty="0"/>
              <a:t>Simplified Model (Tables &amp; Columns, Relationships), Built Into Power BI and Excel Data Models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900" dirty="0"/>
              <a:t>Optimized for DAX Clients (Power BI); Enhanced Support for MDX (Excel, 3</a:t>
            </a:r>
            <a:r>
              <a:rPr lang="en-US" sz="1900" baseline="30000" dirty="0"/>
              <a:t>rd</a:t>
            </a:r>
            <a:r>
              <a:rPr lang="en-US" sz="1900" dirty="0"/>
              <a:t> Party)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2771"/>
          <a:stretch/>
        </p:blipFill>
        <p:spPr>
          <a:xfrm>
            <a:off x="710220" y="1441614"/>
            <a:ext cx="10695360" cy="523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3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-3103"/>
            <a:ext cx="8534400" cy="54243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SSAS Tabular 2016 Architecture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1" b="5094"/>
          <a:stretch/>
        </p:blipFill>
        <p:spPr>
          <a:xfrm>
            <a:off x="225104" y="3886200"/>
            <a:ext cx="11232468" cy="289478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2422" y="462672"/>
            <a:ext cx="1082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Formula and Storage Engine work together to resolve queries from client reporting tools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850027" y="863452"/>
            <a:ext cx="3505200" cy="1828800"/>
          </a:xfrm>
          <a:prstGeom prst="round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Formula Engine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“The Brains”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Produce Query Plans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Requests data from 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Evaluates Complex Logic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Only Single-Threaded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7098427" y="832004"/>
            <a:ext cx="3581400" cy="18288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Storage Engine 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“The Muscle”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Return data caches to FE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Query Results Cache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Simple queries only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Multi-Threaded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5104" y="2711204"/>
            <a:ext cx="11966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Vertipaq Mode (Default) stores data in a compressed, columnar format upon processing from source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Different query plans and performance depending on client tool (MDX or DAX); Power BI is optimal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Prior </a:t>
            </a:r>
            <a:r>
              <a:rPr lang="en-US" dirty="0" err="1"/>
              <a:t>DirectQuery</a:t>
            </a:r>
            <a:r>
              <a:rPr lang="en-US" dirty="0"/>
              <a:t> version was very limited: DAX clients only, SQL Server only, poor performance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Query performance is generally improved via greater utilization and compression of storage engine</a:t>
            </a:r>
          </a:p>
        </p:txBody>
      </p:sp>
      <p:sp>
        <p:nvSpPr>
          <p:cNvPr id="13" name="Arrow: Right 12"/>
          <p:cNvSpPr/>
          <p:nvPr/>
        </p:nvSpPr>
        <p:spPr>
          <a:xfrm>
            <a:off x="4879379" y="1020496"/>
            <a:ext cx="1752600" cy="838200"/>
          </a:xfrm>
          <a:prstGeom prst="rightArrow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Request</a:t>
            </a:r>
          </a:p>
        </p:txBody>
      </p:sp>
      <p:sp>
        <p:nvSpPr>
          <p:cNvPr id="14" name="Arrow: Left 13"/>
          <p:cNvSpPr/>
          <p:nvPr/>
        </p:nvSpPr>
        <p:spPr>
          <a:xfrm>
            <a:off x="4720338" y="1877648"/>
            <a:ext cx="1755648" cy="841248"/>
          </a:xfrm>
          <a:prstGeom prst="lef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Data Caches</a:t>
            </a:r>
          </a:p>
        </p:txBody>
      </p:sp>
    </p:spTree>
    <p:extLst>
      <p:ext uri="{BB962C8B-B14F-4D97-AF65-F5344CB8AC3E}">
        <p14:creationId xmlns:p14="http://schemas.microsoft.com/office/powerpoint/2010/main" val="133825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6900" y="0"/>
            <a:ext cx="9410700" cy="57822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Inside the </a:t>
            </a:r>
            <a:r>
              <a:rPr lang="en-US" dirty="0" err="1"/>
              <a:t>ssas</a:t>
            </a:r>
            <a:r>
              <a:rPr lang="en-US" dirty="0"/>
              <a:t> tabular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283" y="477997"/>
            <a:ext cx="12192000" cy="536631"/>
          </a:xfrm>
        </p:spPr>
        <p:txBody>
          <a:bodyPr anchor="t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Models make data usable for analysis; representations of business processes and events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609837"/>
              </p:ext>
            </p:extLst>
          </p:nvPr>
        </p:nvGraphicFramePr>
        <p:xfrm>
          <a:off x="1676400" y="914400"/>
          <a:ext cx="8536623" cy="67223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891030">
                  <a:extLst>
                    <a:ext uri="{9D8B030D-6E8A-4147-A177-3AD203B41FA5}">
                      <a16:colId xmlns:a16="http://schemas.microsoft.com/office/drawing/2014/main" val="2208154836"/>
                    </a:ext>
                  </a:extLst>
                </a:gridCol>
                <a:gridCol w="1768793">
                  <a:extLst>
                    <a:ext uri="{9D8B030D-6E8A-4147-A177-3AD203B41FA5}">
                      <a16:colId xmlns:a16="http://schemas.microsoft.com/office/drawing/2014/main" val="304007891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6450829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1534692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9884376"/>
                    </a:ext>
                  </a:extLst>
                </a:gridCol>
              </a:tblGrid>
              <a:tr h="35219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Tables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Relationships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Measures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Hierarchies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Metadata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749608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Table Partitions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Security</a:t>
                      </a:r>
                      <a:r>
                        <a:rPr lang="en-US" sz="15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Roles</a:t>
                      </a:r>
                      <a:endParaRPr lang="en-US" sz="15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Perspectives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KPIs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Display</a:t>
                      </a:r>
                      <a:r>
                        <a:rPr lang="en-US" sz="15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Folders</a:t>
                      </a:r>
                      <a:endParaRPr lang="en-US" sz="15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45702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5"/>
          <a:stretch/>
        </p:blipFill>
        <p:spPr>
          <a:xfrm>
            <a:off x="609600" y="1666874"/>
            <a:ext cx="10972800" cy="2831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189" y="4540960"/>
            <a:ext cx="1752600" cy="22181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0283" y="4578209"/>
            <a:ext cx="57009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Model and metrics abstract away complexity </a:t>
            </a:r>
          </a:p>
          <a:p>
            <a:r>
              <a:rPr lang="en-US" dirty="0"/>
              <a:t>to provide ‘it just works’ experience for 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 only sees relevant content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Usage respects: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Model relationships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Metric definitions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Security rules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Metadata, formatting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51"/>
          <a:stretch/>
        </p:blipFill>
        <p:spPr>
          <a:xfrm>
            <a:off x="7166126" y="4540960"/>
            <a:ext cx="1971675" cy="16765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321" y="4525918"/>
            <a:ext cx="1976079" cy="222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1376"/>
            <a:ext cx="11050588" cy="73659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Historical RECAP OF SSAS TABULAR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: Rounded Corners 7"/>
          <p:cNvSpPr/>
          <p:nvPr/>
        </p:nvSpPr>
        <p:spPr>
          <a:xfrm>
            <a:off x="207264" y="767975"/>
            <a:ext cx="3678936" cy="14478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SQL Server 2008R2</a:t>
            </a:r>
          </a:p>
          <a:p>
            <a:pPr algn="ctr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PowerPivot for Excel 2010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PowerPivot for SharePoint 2010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3454" y="2269228"/>
            <a:ext cx="350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Free add-in for Excel 2010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Power Pivot for SharePoint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DAX Language v1.0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Import Mode Only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On-Premise Only</a:t>
            </a:r>
          </a:p>
        </p:txBody>
      </p:sp>
      <p:sp>
        <p:nvSpPr>
          <p:cNvPr id="12" name="Rectangle: Rounded Corners 11"/>
          <p:cNvSpPr/>
          <p:nvPr/>
        </p:nvSpPr>
        <p:spPr>
          <a:xfrm>
            <a:off x="4151780" y="767975"/>
            <a:ext cx="3675888" cy="14478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SQL Server 2012-14</a:t>
            </a:r>
          </a:p>
          <a:p>
            <a:pPr algn="ctr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SSAS Tabular (1100-1103)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Excel Data Model 2013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PowerPivot for SharePoint 2013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045895" y="2201518"/>
            <a:ext cx="39561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BI Semantic Model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Partitions, Role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DAX Language v2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Limited Direct Query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On-Premise Only</a:t>
            </a:r>
          </a:p>
        </p:txBody>
      </p:sp>
      <p:sp>
        <p:nvSpPr>
          <p:cNvPr id="14" name="Rectangle: Rounded Corners 13"/>
          <p:cNvSpPr/>
          <p:nvPr/>
        </p:nvSpPr>
        <p:spPr>
          <a:xfrm>
            <a:off x="8315348" y="753718"/>
            <a:ext cx="3675888" cy="1447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SQL Server 2016</a:t>
            </a:r>
          </a:p>
          <a:p>
            <a:pPr algn="ctr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SSAS Tabular 1200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Power BI Desktop, Excel 2016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PowerPivot for SharePoint 2016</a:t>
            </a:r>
            <a:endParaRPr lang="en-US" dirty="0"/>
          </a:p>
          <a:p>
            <a:pPr algn="ctr"/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73" r="29776"/>
          <a:stretch/>
        </p:blipFill>
        <p:spPr>
          <a:xfrm>
            <a:off x="4151780" y="3828939"/>
            <a:ext cx="3667552" cy="285789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229600" y="2201518"/>
            <a:ext cx="3961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Enhanced Modeling and Scale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Power BI Desktop &amp;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Super DAX &amp; Variables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Enhanced Direct Query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SSAS Azure Preview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833" y="3828939"/>
            <a:ext cx="4193856" cy="24483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4" y="3841639"/>
            <a:ext cx="3661508" cy="283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theme/theme1.xml><?xml version="1.0" encoding="utf-8"?>
<a:theme xmlns:a="http://schemas.openxmlformats.org/drawingml/2006/main" name="Slic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903AAAE-3EA5-424A-B142-CC51DC1F897D}"/>
    </a:ext>
  </a:extLst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3947</TotalTime>
  <Words>4994</Words>
  <Application>Microsoft Office PowerPoint</Application>
  <PresentationFormat>Widescreen</PresentationFormat>
  <Paragraphs>915</Paragraphs>
  <Slides>50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Calibri</vt:lpstr>
      <vt:lpstr>Century Gothic</vt:lpstr>
      <vt:lpstr>Corbel</vt:lpstr>
      <vt:lpstr>Wingdings 3</vt:lpstr>
      <vt:lpstr>Slice</vt:lpstr>
      <vt:lpstr>Document</vt:lpstr>
      <vt:lpstr>Sql Saturday 575 sponsors</vt:lpstr>
      <vt:lpstr>Ssas tabular 2016</vt:lpstr>
      <vt:lpstr>About</vt:lpstr>
      <vt:lpstr>Goals for this session</vt:lpstr>
      <vt:lpstr>agenda</vt:lpstr>
      <vt:lpstr>Ssas tabular and the bI semantic model</vt:lpstr>
      <vt:lpstr>SSAS Tabular 2016 Architecture</vt:lpstr>
      <vt:lpstr>Inside the ssas tabular model</vt:lpstr>
      <vt:lpstr>Historical RECAP OF SSAS TABULAR</vt:lpstr>
      <vt:lpstr>tabular or multidimensional (2012-14)?</vt:lpstr>
      <vt:lpstr>tabular or multidimensional (2016)?</vt:lpstr>
      <vt:lpstr>Upgrading to ssas Tabular 2016</vt:lpstr>
      <vt:lpstr>Bi on your terms: SSAS Tabular in MSBI</vt:lpstr>
      <vt:lpstr>Azure analysis Services Preview</vt:lpstr>
      <vt:lpstr>Azure Analysis Services Use Cases &amp; Roadmap</vt:lpstr>
      <vt:lpstr>Azure Analysis Services Setup</vt:lpstr>
      <vt:lpstr>enhanced directquery mode</vt:lpstr>
      <vt:lpstr>DirectQuery or in-memory?</vt:lpstr>
      <vt:lpstr>Top Import vs Directquery questions</vt:lpstr>
      <vt:lpstr>Super dax: it’s just faster now</vt:lpstr>
      <vt:lpstr>Performance improvement Example</vt:lpstr>
      <vt:lpstr>new dax functions and variables</vt:lpstr>
      <vt:lpstr>Reporting services integration</vt:lpstr>
      <vt:lpstr>Bidirectional cross-filtering </vt:lpstr>
      <vt:lpstr>Tabular object model and scripting (TMSL)</vt:lpstr>
      <vt:lpstr>Parallel partition processing</vt:lpstr>
      <vt:lpstr>Options for implementing tmsl</vt:lpstr>
      <vt:lpstr>Calculated tables</vt:lpstr>
      <vt:lpstr>Display folders</vt:lpstr>
      <vt:lpstr>Tools for ssas tabular 2016</vt:lpstr>
      <vt:lpstr>SQL Server Data Tools for Visual STudios</vt:lpstr>
      <vt:lpstr>SQL Server Management studio</vt:lpstr>
      <vt:lpstr>SQL Server Profiler and extended events</vt:lpstr>
      <vt:lpstr>DAX Studio</vt:lpstr>
      <vt:lpstr>Appendix: ssas tabular Modeling and dax</vt:lpstr>
      <vt:lpstr>WHAT IS dax?</vt:lpstr>
      <vt:lpstr>DAX Architecture: Query Evaluation Process</vt:lpstr>
      <vt:lpstr>Before dax: Model and hardware</vt:lpstr>
      <vt:lpstr>Build dax on a sound foundation </vt:lpstr>
      <vt:lpstr>Think in terms of column segments</vt:lpstr>
      <vt:lpstr>Ssas tabular model Red lights!</vt:lpstr>
      <vt:lpstr>Ssas tabular model: Yellow lights</vt:lpstr>
      <vt:lpstr>WHY LEARN DAX?</vt:lpstr>
      <vt:lpstr>HOW TO LEARN DAX and ssas tabular?</vt:lpstr>
      <vt:lpstr>DAX Data Types</vt:lpstr>
      <vt:lpstr>DAX Syntax and operators</vt:lpstr>
      <vt:lpstr>Calculate: most powerful function in Dax</vt:lpstr>
      <vt:lpstr>Core Functions to build around</vt:lpstr>
      <vt:lpstr>Level Two Functions</vt:lpstr>
      <vt:lpstr>filter context in context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DAX</dc:title>
  <dc:creator>Brett Powell</dc:creator>
  <cp:lastModifiedBy>Brett Powell</cp:lastModifiedBy>
  <cp:revision>622</cp:revision>
  <dcterms:created xsi:type="dcterms:W3CDTF">2016-10-25T00:37:54Z</dcterms:created>
  <dcterms:modified xsi:type="dcterms:W3CDTF">2016-12-11T00:39:26Z</dcterms:modified>
</cp:coreProperties>
</file>